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8"/>
  </p:notesMasterIdLst>
  <p:sldIdLst>
    <p:sldId id="257" r:id="rId4"/>
    <p:sldId id="308" r:id="rId5"/>
    <p:sldId id="332" r:id="rId6"/>
    <p:sldId id="283" r:id="rId7"/>
    <p:sldId id="324" r:id="rId8"/>
    <p:sldId id="285" r:id="rId9"/>
    <p:sldId id="305" r:id="rId10"/>
    <p:sldId id="306" r:id="rId11"/>
    <p:sldId id="287" r:id="rId12"/>
    <p:sldId id="288" r:id="rId13"/>
    <p:sldId id="289" r:id="rId14"/>
    <p:sldId id="326" r:id="rId15"/>
    <p:sldId id="309" r:id="rId16"/>
    <p:sldId id="310" r:id="rId17"/>
    <p:sldId id="327" r:id="rId18"/>
    <p:sldId id="328" r:id="rId19"/>
    <p:sldId id="313" r:id="rId20"/>
    <p:sldId id="318" r:id="rId21"/>
    <p:sldId id="315" r:id="rId22"/>
    <p:sldId id="316" r:id="rId23"/>
    <p:sldId id="317" r:id="rId24"/>
    <p:sldId id="329" r:id="rId25"/>
    <p:sldId id="331" r:id="rId26"/>
    <p:sldId id="31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8" autoAdjust="0"/>
    <p:restoredTop sz="94660"/>
  </p:normalViewPr>
  <p:slideViewPr>
    <p:cSldViewPr showGuides="1">
      <p:cViewPr>
        <p:scale>
          <a:sx n="66" d="100"/>
          <a:sy n="66" d="100"/>
        </p:scale>
        <p:origin x="-159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8E542-A037-4FF0-99EE-2FAEB61C1A75}" type="datetimeFigureOut">
              <a:rPr lang="en-GB" smtClean="0"/>
              <a:t>13/11/2014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1299F-57BF-4015-8F5D-FAABE71A034B}" type="slidenum">
              <a:rPr lang="en-GB" smtClean="0"/>
              <a:t>‹#›</a:t>
            </a:fld>
            <a:endParaRPr lang="en-GB"/>
          </a:p>
        </p:txBody>
      </p:sp>
    </p:spTree>
    <p:extLst>
      <p:ext uri="{BB962C8B-B14F-4D97-AF65-F5344CB8AC3E}">
        <p14:creationId xmlns:p14="http://schemas.microsoft.com/office/powerpoint/2010/main" val="395102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50587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Se hoekom ons lengte van rivier gebruik  </a:t>
            </a:r>
          </a:p>
          <a:p>
            <a:endParaRPr lang="nl-NL" dirty="0" smtClean="0"/>
          </a:p>
          <a:p>
            <a:r>
              <a:rPr lang="nl-NL" dirty="0" smtClean="0"/>
              <a:t>Gee voorbeel van iets wat in 'n A is maar net 10 % van lengte is, en res van rivier is in C.  Etc - as jy net 2 nodes gehad het dan is dit 50/50.  </a:t>
            </a:r>
          </a:p>
          <a:p>
            <a:r>
              <a:rPr lang="nl-NL" dirty="0" smtClean="0"/>
              <a:t>Maar nou is 90% 'n C so dit behoort klas 2 te wees.  </a:t>
            </a:r>
          </a:p>
          <a:p>
            <a:endParaRPr lang="nl-NL" dirty="0" smtClean="0"/>
          </a:p>
          <a:p>
            <a:r>
              <a:rPr lang="nl-NL" dirty="0" smtClean="0"/>
              <a:t>En maak seker jy noem dat agv catchment config, beteken dit nie dat die A wegval nie.</a:t>
            </a:r>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1375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Note: * The possibilities of achieving the REC at the desktop biophysical nodes.  If improvement can be achieved, the class will be adjusted to be the same as the REC.</a:t>
            </a:r>
            <a:endParaRPr lang="en-GB"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E91299F-57BF-4015-8F5D-FAABE71A034B}" type="slidenum">
              <a:rPr lang="en-GB" smtClean="0"/>
              <a:t>12</a:t>
            </a:fld>
            <a:endParaRPr lang="en-GB"/>
          </a:p>
        </p:txBody>
      </p:sp>
    </p:spTree>
    <p:extLst>
      <p:ext uri="{BB962C8B-B14F-4D97-AF65-F5344CB8AC3E}">
        <p14:creationId xmlns:p14="http://schemas.microsoft.com/office/powerpoint/2010/main" val="251946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ZA" sz="1200" kern="1200" dirty="0">
              <a:solidFill>
                <a:schemeClr val="tx1"/>
              </a:solidFill>
              <a:effectLst/>
              <a:latin typeface="Calibri" pitchFamily="34"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652709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Se hoekom ons lengte van rivier gebruik  </a:t>
            </a:r>
          </a:p>
          <a:p>
            <a:endParaRPr lang="nl-NL" dirty="0" smtClean="0"/>
          </a:p>
          <a:p>
            <a:r>
              <a:rPr lang="nl-NL" dirty="0" smtClean="0"/>
              <a:t>Gee voorbeel van iets wat in 'n A is maar net 10 % van lengte is, en res van rivier is in C.  Etc - as jy net 2 nodes gehad het dan is dit 50/50.  </a:t>
            </a:r>
          </a:p>
          <a:p>
            <a:r>
              <a:rPr lang="nl-NL" dirty="0" smtClean="0"/>
              <a:t>Maar nou is 90% 'n C so dit behoort klas 2 te wees.  </a:t>
            </a:r>
          </a:p>
          <a:p>
            <a:endParaRPr lang="nl-NL" dirty="0" smtClean="0"/>
          </a:p>
          <a:p>
            <a:r>
              <a:rPr lang="nl-NL" dirty="0" smtClean="0"/>
              <a:t>En maak seker jy noem dat agv catchment config, beteken dit nie dat die A wegval nie.</a:t>
            </a:r>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1375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65736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08108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52770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47DA696E-BB82-43C7-B257-E453481B938B}"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00541DA4-0AC8-4DBE-A6D1-6077D51C0565}"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959458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771"/>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78774"/>
            <a:ext cx="8229600" cy="524738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DAFBAA8F-8F44-410E-98FB-990034F497DC}"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4F709142-6AAF-4BB2-8324-77BD25A5A38C}"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8821718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7F021EA2-799E-427B-9BE2-F71A7151ADF0}"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91C2E480-0A55-4BA0-9DB3-B184AB008E84}"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1179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74"/>
            <a:ext cx="8229600" cy="743671"/>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878774"/>
            <a:ext cx="4038600" cy="52473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78774"/>
            <a:ext cx="4038600" cy="52473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4ED0940-1E15-4D92-8F49-B94700F116E4}"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33E34E90-2B77-4929-AF3D-71AABBFB8D82}"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48820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8245920-C01A-470F-82BD-1321016ADBF7}"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2A8DEA5A-7929-4D36-9377-F63553962753}"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588020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FE39873C-B67E-463B-A9C8-F8654353D451}"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194CF4B8-835D-4A83-8C0C-8F9EA8D83FE3}"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6820274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00B1036E-2D56-4550-A6A9-52A173E9030A}"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BBE0B978-9C88-491B-9AC8-8243EEB1C367}"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2766140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8F679ED-A9B2-49D3-8DD7-1517F58A7E79}"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1CC5C6DC-145B-47A6-A31B-8EFEC342605D}"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12792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42851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6B2768A8-9448-4E4A-9DFA-636EA5101461}"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4BAC659-357D-46FF-878D-1AA28BF2E6D6}"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4982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36DAB723-4FFB-4B91-B157-0859308976BA}"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CBFEF4E-22E5-4563-BF36-BDB2FD5FA77D}"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142550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9CED0931-B80A-43C8-97AA-440F5E5E6724}" type="datetimeFigureOut">
              <a:rPr lang="en-US">
                <a:solidFill>
                  <a:prstClr val="black"/>
                </a:solidFill>
              </a:rPr>
              <a:pPr defTabSz="457200" fontAlgn="base">
                <a:spcBef>
                  <a:spcPct val="0"/>
                </a:spcBef>
                <a:spcAft>
                  <a:spcPct val="0"/>
                </a:spcAft>
                <a:defRPr/>
              </a:pPr>
              <a:t>11/13/2014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C7B5861A-C528-4F78-8C05-0EA7BA20F0ED}" type="slidenum">
              <a:rPr lang="en-US">
                <a:solidFill>
                  <a:prstClr val="black"/>
                </a:solidFill>
              </a:rPr>
              <a:pPr defTabSz="4572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557445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47DA696E-BB82-43C7-B257-E453481B938B}"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00541DA4-0AC8-4DBE-A6D1-6077D51C0565}"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669128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771"/>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78774"/>
            <a:ext cx="8229600" cy="524738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DAFBAA8F-8F44-410E-98FB-990034F497DC}"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4F709142-6AAF-4BB2-8324-77BD25A5A38C}"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3125489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7F021EA2-799E-427B-9BE2-F71A7151ADF0}"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91C2E480-0A55-4BA0-9DB3-B184AB008E84}"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790184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74"/>
            <a:ext cx="8229600" cy="743671"/>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878774"/>
            <a:ext cx="4038600" cy="52473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78774"/>
            <a:ext cx="4038600" cy="52473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4ED0940-1E15-4D92-8F49-B94700F116E4}"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33E34E90-2B77-4929-AF3D-71AABBFB8D82}"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4044706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8245920-C01A-470F-82BD-1321016ADBF7}"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2A8DEA5A-7929-4D36-9377-F63553962753}"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829237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FE39873C-B67E-463B-A9C8-F8654353D451}"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194CF4B8-835D-4A83-8C0C-8F9EA8D83FE3}"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7018775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00B1036E-2D56-4550-A6A9-52A173E9030A}"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BBE0B978-9C88-491B-9AC8-8243EEB1C367}"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605410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166854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8F679ED-A9B2-49D3-8DD7-1517F58A7E79}"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1CC5C6DC-145B-47A6-A31B-8EFEC342605D}"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4028637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6B2768A8-9448-4E4A-9DFA-636EA5101461}"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4BAC659-357D-46FF-878D-1AA28BF2E6D6}"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26458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36DAB723-4FFB-4B91-B157-0859308976BA}"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8CBFEF4E-22E5-4563-BF36-BDB2FD5FA77D}"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740944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9CED0931-B80A-43C8-97AA-440F5E5E6724}" type="datetimeFigureOut">
              <a:rPr lang="en-US">
                <a:solidFill>
                  <a:prstClr val="black"/>
                </a:solidFill>
              </a:rPr>
              <a:pPr defTabSz="457200" fontAlgn="base">
                <a:spcBef>
                  <a:spcPct val="0"/>
                </a:spcBef>
                <a:spcAft>
                  <a:spcPct val="0"/>
                </a:spcAft>
                <a:defRPr/>
              </a:pPr>
              <a:t>11/13/2014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defTabSz="457200" fontAlgn="base">
              <a:spcBef>
                <a:spcPct val="0"/>
              </a:spcBef>
              <a:spcAft>
                <a:spcPct val="0"/>
              </a:spcAft>
              <a:defRPr/>
            </a:pPr>
            <a:fld id="{C7B5861A-C528-4F78-8C05-0EA7BA20F0ED}" type="slidenum">
              <a:rPr lang="en-US">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375428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57084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61512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18825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98261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70933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11/13/2014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414154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1" y="0"/>
            <a:ext cx="9148763" cy="6858000"/>
          </a:xfrm>
          <a:prstGeom prst="rect">
            <a:avLst/>
          </a:prstGeom>
          <a:noFill/>
          <a:ln w="9525">
            <a:noFill/>
            <a:miter lim="800000"/>
            <a:headEnd/>
            <a:tailEnd/>
          </a:ln>
        </p:spPr>
      </p:pic>
    </p:spTree>
    <p:extLst>
      <p:ext uri="{BB962C8B-B14F-4D97-AF65-F5344CB8AC3E}">
        <p14:creationId xmlns:p14="http://schemas.microsoft.com/office/powerpoint/2010/main" val="1465204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Slide Content Backround.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387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Slide Content Backround.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4442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498226" y="1733321"/>
            <a:ext cx="7747503" cy="3939540"/>
          </a:xfrm>
          <a:prstGeom prst="rect">
            <a:avLst/>
          </a:prstGeom>
          <a:noFill/>
          <a:ln w="28575">
            <a:solidFill>
              <a:schemeClr val="bg1"/>
            </a:solidFill>
          </a:ln>
        </p:spPr>
        <p:txBody>
          <a:bodyPr wrap="square" rtlCol="0">
            <a:spAutoFit/>
          </a:bodyPr>
          <a:lstStyle/>
          <a:p>
            <a:pPr algn="ctr"/>
            <a:r>
              <a:rPr lang="en-ZA" sz="2800" dirty="0">
                <a:solidFill>
                  <a:prstClr val="white"/>
                </a:solidFill>
                <a:ea typeface="MS PGothic" pitchFamily="34" charset="-128"/>
                <a:cs typeface="ＭＳ Ｐゴシック" charset="0"/>
              </a:rPr>
              <a:t>MVOTI TO UMZIMKULU CLASSIFICATION STUDY</a:t>
            </a:r>
          </a:p>
          <a:p>
            <a:pPr algn="ctr"/>
            <a:endParaRPr lang="en-US" sz="1600" dirty="0">
              <a:solidFill>
                <a:prstClr val="white"/>
              </a:solidFill>
              <a:ea typeface="MS PGothic" pitchFamily="34" charset="-128"/>
              <a:cs typeface="ＭＳ Ｐゴシック" charset="0"/>
            </a:endParaRPr>
          </a:p>
          <a:p>
            <a:pPr algn="ctr"/>
            <a:r>
              <a:rPr lang="en-ZA" sz="3200" dirty="0" err="1" smtClean="0">
                <a:solidFill>
                  <a:prstClr val="white"/>
                </a:solidFill>
                <a:ea typeface="MS PGothic" pitchFamily="34" charset="-128"/>
                <a:cs typeface="ＭＳ Ｐゴシック" charset="0"/>
              </a:rPr>
              <a:t>PSC</a:t>
            </a:r>
            <a:endParaRPr lang="en-ZA" sz="3200" dirty="0">
              <a:solidFill>
                <a:prstClr val="white"/>
              </a:solidFill>
              <a:ea typeface="MS PGothic" pitchFamily="34" charset="-128"/>
              <a:cs typeface="ＭＳ Ｐゴシック" charset="0"/>
            </a:endParaRPr>
          </a:p>
          <a:p>
            <a:pPr algn="ctr"/>
            <a:endParaRPr lang="en-ZA" dirty="0">
              <a:solidFill>
                <a:prstClr val="white"/>
              </a:solidFill>
              <a:ea typeface="MS PGothic" pitchFamily="34" charset="-128"/>
              <a:cs typeface="ＭＳ Ｐゴシック" charset="0"/>
            </a:endParaRPr>
          </a:p>
          <a:p>
            <a:pPr algn="ctr"/>
            <a:r>
              <a:rPr lang="en-ZA" sz="3200" dirty="0">
                <a:solidFill>
                  <a:prstClr val="white"/>
                </a:solidFill>
                <a:ea typeface="MS PGothic" pitchFamily="34" charset="-128"/>
                <a:cs typeface="ＭＳ Ｐゴシック" charset="0"/>
              </a:rPr>
              <a:t>Presentation and Discussion on proposed Management </a:t>
            </a:r>
            <a:r>
              <a:rPr lang="en-ZA" sz="3200" dirty="0" smtClean="0">
                <a:solidFill>
                  <a:prstClr val="white"/>
                </a:solidFill>
                <a:ea typeface="MS PGothic" pitchFamily="34" charset="-128"/>
                <a:cs typeface="ＭＳ Ｐゴシック" charset="0"/>
              </a:rPr>
              <a:t>Classes</a:t>
            </a:r>
          </a:p>
          <a:p>
            <a:pPr algn="ctr"/>
            <a:r>
              <a:rPr lang="en-ZA" sz="3200" dirty="0" smtClean="0">
                <a:solidFill>
                  <a:prstClr val="white"/>
                </a:solidFill>
                <a:ea typeface="MS PGothic" pitchFamily="34" charset="-128"/>
                <a:cs typeface="ＭＳ Ｐゴシック" charset="0"/>
              </a:rPr>
              <a:t>(</a:t>
            </a:r>
            <a:r>
              <a:rPr lang="en-ZA" sz="3200" dirty="0">
                <a:solidFill>
                  <a:prstClr val="white"/>
                </a:solidFill>
                <a:ea typeface="MS PGothic" pitchFamily="34" charset="-128"/>
                <a:cs typeface="ＭＳ Ｐゴシック" charset="0"/>
              </a:rPr>
              <a:t>Item 8.6)</a:t>
            </a:r>
          </a:p>
          <a:p>
            <a:pPr algn="ctr"/>
            <a:endParaRPr lang="en-US" sz="2800" dirty="0" smtClean="0">
              <a:solidFill>
                <a:prstClr val="white"/>
              </a:solidFill>
              <a:ea typeface="MS PGothic" pitchFamily="34" charset="-128"/>
              <a:cs typeface="ＭＳ Ｐゴシック" charset="0"/>
            </a:endParaRPr>
          </a:p>
          <a:p>
            <a:pPr algn="ctr"/>
            <a:r>
              <a:rPr lang="en-ZA" sz="3200" dirty="0" smtClean="0">
                <a:solidFill>
                  <a:prstClr val="white"/>
                </a:solidFill>
                <a:ea typeface="MS PGothic" pitchFamily="34" charset="-128"/>
                <a:cs typeface="ＭＳ Ｐゴシック" charset="0"/>
              </a:rPr>
              <a:t>26 November 2014</a:t>
            </a:r>
            <a:endParaRPr lang="en-ZA" sz="3200" dirty="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4240660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14300"/>
            <a:ext cx="8413750" cy="783771"/>
          </a:xfrm>
        </p:spPr>
        <p:txBody>
          <a:bodyPr/>
          <a:lstStyle/>
          <a:p>
            <a:r>
              <a:rPr lang="en-GB" sz="2400" b="1" dirty="0">
                <a:latin typeface="Futura Md BT" panose="020B0602020204020303" pitchFamily="34" charset="0"/>
              </a:rPr>
              <a:t>Resulting IUA Management Classes for all scenarios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4974270"/>
              </p:ext>
            </p:extLst>
          </p:nvPr>
        </p:nvGraphicFramePr>
        <p:xfrm>
          <a:off x="139700" y="1473200"/>
          <a:ext cx="8826502" cy="4051302"/>
        </p:xfrm>
        <a:graphic>
          <a:graphicData uri="http://schemas.openxmlformats.org/drawingml/2006/table">
            <a:tbl>
              <a:tblPr firstRow="1" firstCol="1" bandRow="1">
                <a:tableStyleId>{5C22544A-7EE6-4342-B048-85BDC9FD1C3A}</a:tableStyleId>
              </a:tblPr>
              <a:tblGrid>
                <a:gridCol w="1984302"/>
                <a:gridCol w="1064078"/>
                <a:gridCol w="1064078"/>
                <a:gridCol w="1064078"/>
                <a:gridCol w="1155652"/>
                <a:gridCol w="1509665"/>
                <a:gridCol w="984649"/>
              </a:tblGrid>
              <a:tr h="614557">
                <a:tc rowSpan="2">
                  <a:txBody>
                    <a:bodyPr/>
                    <a:lstStyle/>
                    <a:p>
                      <a:pPr algn="ctr">
                        <a:spcAft>
                          <a:spcPts val="0"/>
                        </a:spcAft>
                      </a:pPr>
                      <a:r>
                        <a:rPr lang="en-GB" sz="3200" b="1" kern="1400" spc="25" dirty="0">
                          <a:effectLst/>
                        </a:rPr>
                        <a:t>Integrated Unit of Analysis</a:t>
                      </a:r>
                      <a:endParaRPr lang="en-GB" sz="2800" b="1" kern="1400" spc="25" dirty="0">
                        <a:effectLst/>
                        <a:latin typeface="Arial"/>
                        <a:ea typeface="Times New Roman"/>
                        <a:cs typeface="Calibri"/>
                      </a:endParaRPr>
                    </a:p>
                  </a:txBody>
                  <a:tcPr marL="17780" marR="17780" marT="17780" marB="17780" anchor="ctr"/>
                </a:tc>
                <a:tc gridSpan="6">
                  <a:txBody>
                    <a:bodyPr/>
                    <a:lstStyle/>
                    <a:p>
                      <a:pPr algn="ctr">
                        <a:spcAft>
                          <a:spcPts val="0"/>
                        </a:spcAft>
                      </a:pPr>
                      <a:r>
                        <a:rPr lang="en-GB" sz="3200" b="1" kern="1400" spc="25" dirty="0">
                          <a:effectLst/>
                        </a:rPr>
                        <a:t>Scenarios and Management Class</a:t>
                      </a:r>
                      <a:endParaRPr lang="en-GB" sz="2800" b="1"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pPr algn="ctr">
                        <a:spcAft>
                          <a:spcPts val="0"/>
                        </a:spcAft>
                      </a:pPr>
                      <a:endParaRPr lang="en-GB" sz="2800" b="1"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r>
              <a:tr h="1145581">
                <a:tc vMerge="1">
                  <a:txBody>
                    <a:bodyPr/>
                    <a:lstStyle/>
                    <a:p>
                      <a:endParaRPr lang="en-GB"/>
                    </a:p>
                  </a:txBody>
                  <a:tcPr/>
                </a:tc>
                <a:tc>
                  <a:txBody>
                    <a:bodyPr/>
                    <a:lstStyle/>
                    <a:p>
                      <a:pPr algn="ctr" fontAlgn="b"/>
                      <a:r>
                        <a:rPr lang="en-ZA" sz="3200" b="1" i="0" u="none" strike="noStrike" dirty="0" smtClean="0">
                          <a:solidFill>
                            <a:srgbClr val="000000"/>
                          </a:solidFill>
                          <a:effectLst/>
                          <a:latin typeface="Calibri"/>
                        </a:rPr>
                        <a:t>PES</a:t>
                      </a:r>
                      <a:endParaRPr lang="en-GB" sz="3200" b="1" i="0" u="none" strike="noStrike" dirty="0">
                        <a:solidFill>
                          <a:srgbClr val="000000"/>
                        </a:solidFill>
                        <a:effectLst/>
                        <a:latin typeface="Calibri"/>
                      </a:endParaRPr>
                    </a:p>
                  </a:txBody>
                  <a:tcPr marL="0" marR="0" marT="0" marB="0" anchor="ctr"/>
                </a:tc>
                <a:tc>
                  <a:txBody>
                    <a:bodyPr/>
                    <a:lstStyle/>
                    <a:p>
                      <a:pPr algn="ctr" fontAlgn="b"/>
                      <a:r>
                        <a:rPr lang="en-ZA" sz="3200" b="1" i="0" u="none" strike="noStrike" dirty="0" smtClean="0">
                          <a:solidFill>
                            <a:srgbClr val="000000"/>
                          </a:solidFill>
                          <a:effectLst/>
                          <a:latin typeface="Calibri"/>
                        </a:rPr>
                        <a:t>REC</a:t>
                      </a:r>
                      <a:endParaRPr lang="en-GB" sz="3200" b="1" i="0" u="none" strike="noStrike" dirty="0">
                        <a:solidFill>
                          <a:srgbClr val="000000"/>
                        </a:solidFill>
                        <a:effectLst/>
                        <a:latin typeface="Calibri"/>
                      </a:endParaRPr>
                    </a:p>
                  </a:txBody>
                  <a:tcPr marL="0" marR="0" marT="0" marB="0" anchor="ctr"/>
                </a:tc>
                <a:tc>
                  <a:txBody>
                    <a:bodyPr/>
                    <a:lstStyle/>
                    <a:p>
                      <a:pPr algn="ctr" fontAlgn="b"/>
                      <a:r>
                        <a:rPr lang="en-ZA" sz="3200" b="1" u="none" strike="noStrike" dirty="0" smtClean="0">
                          <a:effectLst/>
                        </a:rPr>
                        <a:t>3</a:t>
                      </a:r>
                      <a:endParaRPr lang="en-GB" sz="3200" b="1" i="0" u="none" strike="noStrike" dirty="0">
                        <a:solidFill>
                          <a:srgbClr val="000000"/>
                        </a:solidFill>
                        <a:effectLst/>
                        <a:latin typeface="Calibri"/>
                      </a:endParaRPr>
                    </a:p>
                  </a:txBody>
                  <a:tcPr marL="0" marR="0" marT="0" marB="0" anchor="ctr"/>
                </a:tc>
                <a:tc>
                  <a:txBody>
                    <a:bodyPr/>
                    <a:lstStyle/>
                    <a:p>
                      <a:pPr algn="ctr" fontAlgn="b"/>
                      <a:r>
                        <a:rPr lang="en-ZA" sz="3200" b="1" u="none" strike="noStrike" dirty="0" smtClean="0">
                          <a:effectLst/>
                        </a:rPr>
                        <a:t>41</a:t>
                      </a:r>
                      <a:endParaRPr lang="en-GB" sz="3200" b="1" i="0" u="none" strike="noStrike" dirty="0">
                        <a:solidFill>
                          <a:srgbClr val="000000"/>
                        </a:solidFill>
                        <a:effectLst/>
                        <a:latin typeface="Calibri"/>
                      </a:endParaRPr>
                    </a:p>
                  </a:txBody>
                  <a:tcPr marL="0" marR="0" marT="0" marB="0" anchor="ctr"/>
                </a:tc>
                <a:tc>
                  <a:txBody>
                    <a:bodyPr/>
                    <a:lstStyle/>
                    <a:p>
                      <a:pPr algn="ctr" fontAlgn="b"/>
                      <a:r>
                        <a:rPr lang="en-ZA" sz="3200" b="1" u="none" strike="noStrike" dirty="0" smtClean="0">
                          <a:solidFill>
                            <a:srgbClr val="FF0000"/>
                          </a:solidFill>
                          <a:effectLst/>
                        </a:rPr>
                        <a:t>42</a:t>
                      </a:r>
                      <a:endParaRPr lang="en-GB" sz="3200" b="1" i="0" u="none" strike="noStrike" dirty="0">
                        <a:solidFill>
                          <a:srgbClr val="FF0000"/>
                        </a:solidFill>
                        <a:effectLst/>
                        <a:latin typeface="Calibri"/>
                      </a:endParaRPr>
                    </a:p>
                  </a:txBody>
                  <a:tcPr marL="0" marR="0" marT="0" marB="0" anchor="ctr"/>
                </a:tc>
                <a:tc>
                  <a:txBody>
                    <a:bodyPr/>
                    <a:lstStyle/>
                    <a:p>
                      <a:pPr algn="ctr" fontAlgn="b"/>
                      <a:r>
                        <a:rPr lang="en-ZA" sz="3200" b="1" u="none" strike="noStrike" dirty="0" smtClean="0">
                          <a:effectLst/>
                        </a:rPr>
                        <a:t>43</a:t>
                      </a:r>
                      <a:endParaRPr lang="en-GB" sz="3200" b="1" i="0" u="none" strike="noStrike" dirty="0">
                        <a:solidFill>
                          <a:srgbClr val="000000"/>
                        </a:solidFill>
                        <a:effectLst/>
                        <a:latin typeface="Calibri"/>
                      </a:endParaRPr>
                    </a:p>
                  </a:txBody>
                  <a:tcPr marL="0" marR="0" marT="0" marB="0" anchor="ctr"/>
                </a:tc>
              </a:tr>
              <a:tr h="572791">
                <a:tc>
                  <a:txBody>
                    <a:bodyPr/>
                    <a:lstStyle/>
                    <a:p>
                      <a:pPr algn="ctr" fontAlgn="ctr"/>
                      <a:r>
                        <a:rPr lang="en-GB" sz="3200" b="1" i="0" u="none" strike="noStrike" dirty="0">
                          <a:solidFill>
                            <a:srgbClr val="000000"/>
                          </a:solidFill>
                          <a:effectLst/>
                          <a:latin typeface="Calibri"/>
                        </a:rPr>
                        <a:t>U4-1</a:t>
                      </a:r>
                    </a:p>
                  </a:txBody>
                  <a:tcPr marL="0" marR="0" marT="0" marB="0" anchor="ctr"/>
                </a:tc>
                <a:tc>
                  <a:txBody>
                    <a:bodyPr/>
                    <a:lstStyle/>
                    <a:p>
                      <a:pPr algn="ctr" fontAlgn="ctr"/>
                      <a:r>
                        <a:rPr lang="en-GB" sz="3200" b="0"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1"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a:solidFill>
                            <a:srgbClr val="000000"/>
                          </a:solidFill>
                          <a:effectLst/>
                          <a:latin typeface="Calibri"/>
                        </a:rPr>
                        <a:t>II</a:t>
                      </a:r>
                    </a:p>
                  </a:txBody>
                  <a:tcPr marL="0" marR="0" marT="0" marB="0" anchor="ctr"/>
                </a:tc>
              </a:tr>
              <a:tr h="572791">
                <a:tc>
                  <a:txBody>
                    <a:bodyPr/>
                    <a:lstStyle/>
                    <a:p>
                      <a:pPr algn="ctr" fontAlgn="ctr"/>
                      <a:r>
                        <a:rPr lang="en-GB" sz="3200" b="1" i="0" u="none" strike="noStrike" dirty="0">
                          <a:solidFill>
                            <a:srgbClr val="000000"/>
                          </a:solidFill>
                          <a:effectLst/>
                          <a:latin typeface="Calibri"/>
                        </a:rPr>
                        <a:t>U4-2</a:t>
                      </a:r>
                    </a:p>
                  </a:txBody>
                  <a:tcPr marL="0" marR="0" marT="0" marB="0" anchor="ctr"/>
                </a:tc>
                <a:tc>
                  <a:txBody>
                    <a:bodyPr/>
                    <a:lstStyle/>
                    <a:p>
                      <a:pPr algn="ctr" fontAlgn="ctr"/>
                      <a:r>
                        <a:rPr lang="en-GB" sz="3200" b="0"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1"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a:solidFill>
                            <a:srgbClr val="000000"/>
                          </a:solidFill>
                          <a:effectLst/>
                          <a:latin typeface="Calibri"/>
                        </a:rPr>
                        <a:t>II</a:t>
                      </a:r>
                    </a:p>
                  </a:txBody>
                  <a:tcPr marL="0" marR="0" marT="0" marB="0" anchor="ctr"/>
                </a:tc>
              </a:tr>
              <a:tr h="572791">
                <a:tc>
                  <a:txBody>
                    <a:bodyPr/>
                    <a:lstStyle/>
                    <a:p>
                      <a:pPr algn="ctr" fontAlgn="ctr"/>
                      <a:r>
                        <a:rPr lang="en-GB" sz="3200" b="1" i="0" u="none" strike="noStrike">
                          <a:solidFill>
                            <a:srgbClr val="000000"/>
                          </a:solidFill>
                          <a:effectLst/>
                          <a:latin typeface="Calibri"/>
                        </a:rPr>
                        <a:t>U4-3</a:t>
                      </a:r>
                    </a:p>
                  </a:txBody>
                  <a:tcPr marL="0" marR="0" marT="0" marB="0" anchor="ctr"/>
                </a:tc>
                <a:tc>
                  <a:txBody>
                    <a:bodyPr/>
                    <a:lstStyle/>
                    <a:p>
                      <a:pPr algn="ctr" fontAlgn="ctr"/>
                      <a:r>
                        <a:rPr lang="en-GB" sz="3200" b="0"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a:t>
                      </a:r>
                    </a:p>
                  </a:txBody>
                  <a:tcPr marL="0" marR="0" marT="0" marB="0" anchor="ctr"/>
                </a:tc>
                <a:tc>
                  <a:txBody>
                    <a:bodyPr/>
                    <a:lstStyle/>
                    <a:p>
                      <a:pPr algn="ctr" fontAlgn="ctr"/>
                      <a:r>
                        <a:rPr lang="en-GB" sz="3200" b="0" i="0" u="none" strike="noStrike" dirty="0">
                          <a:solidFill>
                            <a:srgbClr val="000000"/>
                          </a:solidFill>
                          <a:effectLst/>
                          <a:latin typeface="Calibri"/>
                        </a:rPr>
                        <a:t>III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GB" sz="3200" b="1" i="0" u="none" strike="noStrike" dirty="0">
                          <a:solidFill>
                            <a:srgbClr val="FF0000"/>
                          </a:solidFill>
                          <a:effectLst/>
                          <a:latin typeface="Calibri"/>
                        </a:rPr>
                        <a:t>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r>
              <a:tr h="572791">
                <a:tc>
                  <a:txBody>
                    <a:bodyPr/>
                    <a:lstStyle/>
                    <a:p>
                      <a:pPr algn="ctr" fontAlgn="ctr"/>
                      <a:r>
                        <a:rPr lang="en-GB" sz="3200" b="1" i="0" u="none" strike="noStrike">
                          <a:solidFill>
                            <a:srgbClr val="000000"/>
                          </a:solidFill>
                          <a:effectLst/>
                          <a:latin typeface="Calibri"/>
                        </a:rPr>
                        <a:t>U4-4</a:t>
                      </a:r>
                    </a:p>
                  </a:txBody>
                  <a:tcPr marL="0" marR="0" marT="0" marB="0" anchor="ctr"/>
                </a:tc>
                <a:tc>
                  <a:txBody>
                    <a:bodyPr/>
                    <a:lstStyle/>
                    <a:p>
                      <a:pPr algn="ctr" fontAlgn="ctr"/>
                      <a:r>
                        <a:rPr lang="en-GB" sz="3200" b="0" i="0" u="none" strike="noStrike" dirty="0">
                          <a:solidFill>
                            <a:srgbClr val="FF0000"/>
                          </a:solidFill>
                          <a:effectLst/>
                          <a:latin typeface="Calibri"/>
                        </a:rPr>
                        <a:t>III</a:t>
                      </a:r>
                    </a:p>
                  </a:txBody>
                  <a:tcPr marL="0" marR="0" marT="0" marB="0" anchor="ctr"/>
                </a:tc>
                <a:tc>
                  <a:txBody>
                    <a:bodyPr/>
                    <a:lstStyle/>
                    <a:p>
                      <a:pPr algn="ctr" fontAlgn="ctr"/>
                      <a:r>
                        <a:rPr lang="en-GB" sz="3200" b="0" i="0" u="none" strike="noStrike" dirty="0">
                          <a:solidFill>
                            <a:srgbClr val="000000"/>
                          </a:solidFill>
                          <a:effectLst/>
                          <a:latin typeface="Calibri"/>
                        </a:rPr>
                        <a:t>II</a:t>
                      </a:r>
                    </a:p>
                  </a:txBody>
                  <a:tcPr marL="0" marR="0" marT="0" marB="0" anchor="ctr"/>
                </a:tc>
                <a:tc>
                  <a:txBody>
                    <a:bodyPr/>
                    <a:lstStyle/>
                    <a:p>
                      <a:pPr algn="ctr" fontAlgn="ctr"/>
                      <a:r>
                        <a:rPr lang="en-ZA" sz="3200" b="0" i="0" u="none" strike="noStrike" dirty="0" smtClean="0">
                          <a:solidFill>
                            <a:srgbClr val="000000"/>
                          </a:solidFill>
                          <a:effectLst/>
                          <a:latin typeface="Calibri"/>
                        </a:rPr>
                        <a:t>III</a:t>
                      </a:r>
                      <a:endParaRPr lang="en-GB" sz="3200" b="0" i="0" u="none" strike="noStrike" dirty="0">
                        <a:solidFill>
                          <a:srgbClr val="000000"/>
                        </a:solidFill>
                        <a:effectLst/>
                        <a:latin typeface="Calibri"/>
                      </a:endParaRPr>
                    </a:p>
                  </a:txBody>
                  <a:tcPr marL="0" marR="0" marT="0" marB="0" anchor="ctr"/>
                </a:tc>
                <a:tc>
                  <a:txBody>
                    <a:bodyPr/>
                    <a:lstStyle/>
                    <a:p>
                      <a:pPr algn="ctr" fontAlgn="ctr"/>
                      <a:r>
                        <a:rPr lang="en-GB" sz="3200" b="0" i="0" u="none" strike="noStrike" dirty="0">
                          <a:solidFill>
                            <a:srgbClr val="000000"/>
                          </a:solidFill>
                          <a:effectLst/>
                          <a:latin typeface="Calibri"/>
                        </a:rPr>
                        <a:t>III</a:t>
                      </a:r>
                    </a:p>
                  </a:txBody>
                  <a:tcPr marL="0" marR="0" marT="0" marB="0" anchor="ctr"/>
                </a:tc>
                <a:tc>
                  <a:txBody>
                    <a:bodyPr/>
                    <a:lstStyle/>
                    <a:p>
                      <a:pPr algn="ctr" fontAlgn="ctr"/>
                      <a:r>
                        <a:rPr lang="en-GB" sz="3200" b="1" i="0" u="none" strike="noStrike" dirty="0">
                          <a:solidFill>
                            <a:srgbClr val="FF0000"/>
                          </a:solidFill>
                          <a:effectLst/>
                          <a:latin typeface="Calibri"/>
                        </a:rPr>
                        <a:t>III</a:t>
                      </a:r>
                    </a:p>
                  </a:txBody>
                  <a:tcPr marL="0" marR="0" marT="0" marB="0" anchor="ctr"/>
                </a:tc>
                <a:tc>
                  <a:txBody>
                    <a:bodyPr/>
                    <a:lstStyle/>
                    <a:p>
                      <a:pPr algn="ctr" fontAlgn="ctr"/>
                      <a:r>
                        <a:rPr lang="en-GB" sz="3200" b="0" i="0" u="none" strike="noStrike" dirty="0">
                          <a:solidFill>
                            <a:srgbClr val="000000"/>
                          </a:solidFill>
                          <a:effectLst/>
                          <a:latin typeface="Calibri"/>
                        </a:rPr>
                        <a:t>III</a:t>
                      </a:r>
                    </a:p>
                  </a:txBody>
                  <a:tcPr marL="0" marR="0" marT="0" marB="0" anchor="ctr"/>
                </a:tc>
              </a:tr>
            </a:tbl>
          </a:graphicData>
        </a:graphic>
      </p:graphicFrame>
    </p:spTree>
    <p:extLst>
      <p:ext uri="{BB962C8B-B14F-4D97-AF65-F5344CB8AC3E}">
        <p14:creationId xmlns:p14="http://schemas.microsoft.com/office/powerpoint/2010/main" val="178553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83771"/>
          </a:xfrm>
        </p:spPr>
        <p:txBody>
          <a:bodyPr/>
          <a:lstStyle/>
          <a:p>
            <a:r>
              <a:rPr lang="en-GB" sz="3600" b="1" dirty="0" smtClean="0"/>
              <a:t>Ecological Categories for all Scenarios</a:t>
            </a:r>
            <a:endParaRPr lang="en-GB" sz="3600" b="1" dirty="0"/>
          </a:p>
        </p:txBody>
      </p:sp>
      <p:graphicFrame>
        <p:nvGraphicFramePr>
          <p:cNvPr id="5" name="Table 4"/>
          <p:cNvGraphicFramePr>
            <a:graphicFrameLocks noGrp="1"/>
          </p:cNvGraphicFramePr>
          <p:nvPr>
            <p:extLst>
              <p:ext uri="{D42A27DB-BD31-4B8C-83A1-F6EECF244321}">
                <p14:modId xmlns:p14="http://schemas.microsoft.com/office/powerpoint/2010/main" val="2873269051"/>
              </p:ext>
            </p:extLst>
          </p:nvPr>
        </p:nvGraphicFramePr>
        <p:xfrm>
          <a:off x="666366" y="762002"/>
          <a:ext cx="7794066" cy="5951197"/>
        </p:xfrm>
        <a:graphic>
          <a:graphicData uri="http://schemas.openxmlformats.org/drawingml/2006/table">
            <a:tbl>
              <a:tblPr/>
              <a:tblGrid>
                <a:gridCol w="1455518"/>
                <a:gridCol w="1424217"/>
                <a:gridCol w="653726"/>
                <a:gridCol w="795313"/>
                <a:gridCol w="918136"/>
                <a:gridCol w="786449"/>
                <a:gridCol w="786449"/>
                <a:gridCol w="974258"/>
              </a:tblGrid>
              <a:tr h="195520">
                <a:tc rowSpan="2">
                  <a:txBody>
                    <a:bodyPr/>
                    <a:lstStyle/>
                    <a:p>
                      <a:pPr algn="ctr" fontAlgn="ctr"/>
                      <a:r>
                        <a:rPr lang="en-GB" sz="1400" b="1" i="0" u="none" strike="noStrike" dirty="0">
                          <a:solidFill>
                            <a:srgbClr val="000000"/>
                          </a:solidFill>
                          <a:effectLst/>
                          <a:latin typeface="Calibri"/>
                        </a:rPr>
                        <a:t>Nodes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Calibri"/>
                        </a:rPr>
                        <a:t>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Calibri"/>
                        </a:rPr>
                        <a:t>IUA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Calibri"/>
                        </a:rPr>
                        <a:t>River Length (km)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400" b="1" i="0" u="none" strike="noStrike" dirty="0" smtClean="0">
                          <a:solidFill>
                            <a:srgbClr val="000000"/>
                          </a:solidFill>
                          <a:effectLst/>
                          <a:latin typeface="+mn-lt"/>
                        </a:rPr>
                        <a:t>Ecological Category for Scenarios</a:t>
                      </a:r>
                    </a:p>
                    <a:p>
                      <a:pPr algn="ctr" fontAlgn="b"/>
                      <a:endParaRPr lang="en-GB"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368386">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400" b="1" i="0" u="none" strike="noStrike" dirty="0">
                          <a:solidFill>
                            <a:srgbClr val="000000"/>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a:rPr>
                        <a:t>41</a:t>
                      </a:r>
                    </a:p>
                  </a:txBody>
                  <a:tcPr marL="0" marR="0" marT="0" marB="0" anchor="ctr">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a:rPr>
                        <a:t>42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a:rPr>
                        <a:t> </a:t>
                      </a:r>
                      <a:r>
                        <a:rPr lang="en-GB" sz="1400" b="1" i="0" u="none" strike="noStrike" dirty="0" smtClean="0">
                          <a:solidFill>
                            <a:srgbClr val="000000"/>
                          </a:solidFill>
                          <a:effectLst/>
                          <a:latin typeface="Calibri"/>
                        </a:rPr>
                        <a:t>43</a:t>
                      </a:r>
                      <a:endParaRPr lang="en-GB" sz="1400" b="1"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193">
                <a:tc>
                  <a:txBody>
                    <a:bodyPr/>
                    <a:lstStyle/>
                    <a:p>
                      <a:pPr algn="l" fontAlgn="b"/>
                      <a:r>
                        <a:rPr lang="en-GB" sz="1200" b="0" i="0" u="none" strike="noStrike" dirty="0">
                          <a:solidFill>
                            <a:srgbClr val="000000"/>
                          </a:solidFill>
                          <a:effectLst/>
                          <a:latin typeface="Calibri"/>
                        </a:rPr>
                        <a:t>U40A-03869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54.5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U40B-03708</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Intinda</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18.7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U40B-03740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Mvozana</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FF0000"/>
                          </a:solidFill>
                          <a:effectLst/>
                          <a:latin typeface="Calibri"/>
                        </a:rPr>
                        <a:t>Mv_I_EWR1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FF0000"/>
                          </a:solidFill>
                          <a:effectLst/>
                          <a:latin typeface="Calibri"/>
                        </a:rPr>
                        <a:t>Heinespruit</a:t>
                      </a:r>
                      <a:endParaRPr lang="en-GB" sz="1200" b="0" i="0" u="none" strike="noStrike" dirty="0">
                        <a:solidFill>
                          <a:srgbClr val="FF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FF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FF0000"/>
                          </a:solidFill>
                          <a:effectLst/>
                          <a:latin typeface="Calibri"/>
                        </a:rPr>
                        <a:t>27.8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FF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U40B-03832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Mvozana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C/D</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C/D</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C/D</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U40B-03896</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U40C-03982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Khamanzi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40.2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U40D-03867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smtClean="0">
                          <a:solidFill>
                            <a:srgbClr val="000000"/>
                          </a:solidFill>
                          <a:effectLst/>
                          <a:latin typeface="Calibri"/>
                        </a:rPr>
                        <a:t>U40D-03908</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Mtize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18.9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U40D-03957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U40E-03967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Mvoti</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a:solidFill>
                            <a:srgbClr val="000000"/>
                          </a:solidFill>
                          <a:effectLst/>
                          <a:latin typeface="Calibri"/>
                        </a:rPr>
                        <a:t>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U40E-03985</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U40E-04079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Faye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U40E-04082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Sikoto</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U40E-04137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Sikoto</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U40F-03690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Potspruit</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a:solidFill>
                            <a:srgbClr val="000000"/>
                          </a:solidFill>
                          <a:effectLst/>
                          <a:latin typeface="Calibri"/>
                        </a:rPr>
                        <a:t>17.3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U40F-03694</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Hlimbitwa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11.0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U40F-03730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Cubhu</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24.3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U40F-03769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Hlimbitwa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13.3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000000"/>
                          </a:solidFill>
                          <a:effectLst/>
                          <a:latin typeface="Calibri"/>
                        </a:rPr>
                        <a:t>U40F-03790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Nseleni</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marL="0" algn="l" defTabSz="457200" rtl="0" eaLnBrk="1" fontAlgn="b" latinLnBrk="0" hangingPunct="1"/>
                      <a:r>
                        <a:rPr lang="en-GB" sz="1200" b="0" i="0" u="none" strike="noStrike" kern="1200" dirty="0">
                          <a:solidFill>
                            <a:srgbClr val="000000"/>
                          </a:solidFill>
                          <a:effectLst/>
                          <a:latin typeface="Calibri"/>
                          <a:ea typeface="+mn-ea"/>
                          <a:cs typeface="+mn-cs"/>
                        </a:rPr>
                        <a:t>U40F-03806</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marL="0" algn="l" defTabSz="457200" rtl="0" eaLnBrk="1" fontAlgn="b" latinLnBrk="0" hangingPunct="1"/>
                      <a:r>
                        <a:rPr lang="en-GB" sz="1200" b="0" i="0" u="none" strike="noStrike" kern="1200" dirty="0" err="1">
                          <a:solidFill>
                            <a:srgbClr val="000000"/>
                          </a:solidFill>
                          <a:effectLst/>
                          <a:latin typeface="Calibri"/>
                          <a:ea typeface="+mn-ea"/>
                          <a:cs typeface="+mn-cs"/>
                        </a:rPr>
                        <a:t>Hlimbitwa</a:t>
                      </a:r>
                      <a:endParaRPr lang="en-GB" sz="1200" b="0" i="0" u="none" strike="noStrike" kern="1200" dirty="0">
                        <a:solidFill>
                          <a:srgbClr val="000000"/>
                        </a:solidFill>
                        <a:effectLst/>
                        <a:latin typeface="Calibri"/>
                        <a:ea typeface="+mn-ea"/>
                        <a:cs typeface="+mn-cs"/>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92071">
                <a:tc>
                  <a:txBody>
                    <a:bodyPr/>
                    <a:lstStyle/>
                    <a:p>
                      <a:pPr algn="l" fontAlgn="b"/>
                      <a:r>
                        <a:rPr lang="en-GB" sz="1200" b="0" i="0" u="none" strike="noStrike" dirty="0">
                          <a:solidFill>
                            <a:srgbClr val="000000"/>
                          </a:solidFill>
                          <a:effectLst/>
                          <a:latin typeface="Calibri"/>
                        </a:rPr>
                        <a:t>U40G-03843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err="1">
                          <a:solidFill>
                            <a:srgbClr val="000000"/>
                          </a:solidFill>
                          <a:effectLst/>
                          <a:latin typeface="Calibri"/>
                        </a:rPr>
                        <a:t>Hlimbitwa</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200" b="0" i="0" u="none" strike="noStrike" dirty="0">
                          <a:solidFill>
                            <a:srgbClr val="000000"/>
                          </a:solidFill>
                          <a:effectLst/>
                          <a:latin typeface="Calibri"/>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200" b="0" i="0" u="none" strike="noStrike" dirty="0">
                          <a:solidFill>
                            <a:srgbClr val="000000"/>
                          </a:solidFill>
                          <a:effectLst/>
                          <a:latin typeface="Calibri"/>
                        </a:rPr>
                        <a:t>42.5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1"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200" b="0" i="0" u="none" strike="noStrike" dirty="0">
                          <a:solidFill>
                            <a:srgbClr val="000000"/>
                          </a:solidFill>
                          <a:effectLst/>
                          <a:latin typeface="Calibri"/>
                        </a:rPr>
                        <a:t>B</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r>
              <a:tr h="184193">
                <a:tc>
                  <a:txBody>
                    <a:bodyPr/>
                    <a:lstStyle/>
                    <a:p>
                      <a:pPr algn="l" fontAlgn="b"/>
                      <a:r>
                        <a:rPr lang="en-GB" sz="1200" b="0" i="0" u="none" strike="noStrike" dirty="0">
                          <a:solidFill>
                            <a:srgbClr val="FF0000"/>
                          </a:solidFill>
                          <a:effectLst/>
                          <a:latin typeface="Calibri"/>
                        </a:rPr>
                        <a:t>Mv_I_EWR2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FF0000"/>
                          </a:solidFill>
                          <a:effectLst/>
                          <a:latin typeface="Calibri"/>
                        </a:rPr>
                        <a:t>Mvoti</a:t>
                      </a:r>
                      <a:endParaRPr lang="en-GB" sz="1200" b="0" i="0" u="none" strike="noStrike" dirty="0">
                        <a:solidFill>
                          <a:srgbClr val="FF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FF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FF0000"/>
                          </a:solidFill>
                          <a:effectLst/>
                          <a:latin typeface="Calibri"/>
                        </a:rPr>
                        <a:t>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FF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FF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U40H-04091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Pambela</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17.5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U40H-04117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err="1">
                          <a:solidFill>
                            <a:srgbClr val="000000"/>
                          </a:solidFill>
                          <a:effectLst/>
                          <a:latin typeface="Calibri"/>
                        </a:rPr>
                        <a:t>Nsuze</a:t>
                      </a:r>
                      <a:endParaRPr lang="en-GB" sz="1200" b="0" i="0" u="none" strike="noStrike" dirty="0">
                        <a:solidFill>
                          <a:srgbClr val="00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dirty="0">
                          <a:solidFill>
                            <a:srgbClr val="00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U40H-04133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Nsuze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27.9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B/C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a:solidFill>
                            <a:srgbClr val="000000"/>
                          </a:solidFill>
                          <a:effectLst/>
                          <a:latin typeface="Calibri"/>
                        </a:rPr>
                        <a:t>U40J-03998</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200" b="0" i="0" u="none" strike="noStrike">
                          <a:solidFill>
                            <a:srgbClr val="000000"/>
                          </a:solidFill>
                          <a:effectLst/>
                          <a:latin typeface="Calibri"/>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200" b="0" i="0" u="none" strike="noStrike" dirty="0">
                          <a:solidFill>
                            <a:srgbClr val="000000"/>
                          </a:solidFill>
                          <a:effectLst/>
                          <a:latin typeface="Calibri"/>
                        </a:rPr>
                        <a:t>54.6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ctr"/>
                      <a:r>
                        <a:rPr lang="en-GB" sz="1200" b="0" i="0" u="none" strike="noStrike">
                          <a:solidFill>
                            <a:srgbClr val="000000"/>
                          </a:solidFill>
                          <a:effectLst/>
                          <a:latin typeface="Calibri"/>
                        </a:rPr>
                        <a:t>C</a:t>
                      </a:r>
                    </a:p>
                  </a:txBody>
                  <a:tcPr marL="0" marR="0" marT="0" marB="0" anchor="ctr">
                    <a:lnL>
                      <a:noFill/>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1"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200" b="0" i="0" u="none" strike="noStrike" dirty="0">
                          <a:solidFill>
                            <a:srgbClr val="000000"/>
                          </a:solidFill>
                          <a:effectLst/>
                          <a:latin typeface="Calibri"/>
                        </a:rPr>
                        <a:t>C</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200" b="0" i="0" u="none" strike="noStrike" dirty="0" err="1">
                          <a:solidFill>
                            <a:srgbClr val="FF0000"/>
                          </a:solidFill>
                          <a:effectLst/>
                          <a:latin typeface="Calibri"/>
                        </a:rPr>
                        <a:t>Mv_Est</a:t>
                      </a:r>
                      <a:endParaRPr lang="en-GB" sz="1200" b="0" i="0" u="none" strike="noStrike" dirty="0">
                        <a:solidFill>
                          <a:srgbClr val="FF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200" b="0" i="0" u="none" strike="noStrike" dirty="0" err="1">
                          <a:solidFill>
                            <a:srgbClr val="FF0000"/>
                          </a:solidFill>
                          <a:effectLst/>
                          <a:latin typeface="Calibri"/>
                        </a:rPr>
                        <a:t>Mvoti_Est</a:t>
                      </a:r>
                      <a:endParaRPr lang="en-GB" sz="1200" b="0" i="0" u="none" strike="noStrike" dirty="0">
                        <a:solidFill>
                          <a:srgbClr val="FF0000"/>
                        </a:solidFill>
                        <a:effectLst/>
                        <a:latin typeface="Calibri"/>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200" b="0" i="0" u="none" strike="noStrike" dirty="0">
                          <a:solidFill>
                            <a:srgbClr val="FF0000"/>
                          </a:solidFill>
                          <a:effectLst/>
                          <a:latin typeface="Calibri"/>
                        </a:rPr>
                        <a:t>U4-4</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en-GB" sz="1200" b="0" i="0" u="none" strike="noStrike" dirty="0">
                        <a:solidFill>
                          <a:srgbClr val="FF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200" b="0" i="0" u="none" strike="noStrike" dirty="0">
                          <a:solidFill>
                            <a:srgbClr val="FF0000"/>
                          </a:solidFill>
                          <a:effectLst/>
                          <a:latin typeface="Calibri"/>
                        </a:rPr>
                        <a:t>E</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200" b="0" i="0" u="none" strike="noStrike" dirty="0">
                          <a:solidFill>
                            <a:srgbClr val="FF0000"/>
                          </a:solidFill>
                          <a:effectLst/>
                          <a:latin typeface="Calibri"/>
                        </a:rPr>
                        <a:t>D</a:t>
                      </a:r>
                    </a:p>
                  </a:txBody>
                  <a:tcPr marL="0" marR="0" marT="0" marB="0" anchor="ctr">
                    <a:lnL>
                      <a:noFill/>
                    </a:lnL>
                    <a:lnR w="381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200" b="1" i="0" u="none" strike="noStrike" dirty="0">
                          <a:solidFill>
                            <a:srgbClr val="FF0000"/>
                          </a:solidFill>
                          <a:effectLst/>
                          <a:latin typeface="Calibri"/>
                        </a:rPr>
                        <a:t>D</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200" b="0" i="0" u="none" strike="noStrike" dirty="0">
                          <a:solidFill>
                            <a:srgbClr val="FF0000"/>
                          </a:solidFill>
                          <a:effectLst/>
                          <a:latin typeface="Calibri"/>
                        </a:rPr>
                        <a:t>D</a:t>
                      </a: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300578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83771"/>
          </a:xfrm>
        </p:spPr>
        <p:txBody>
          <a:bodyPr/>
          <a:lstStyle/>
          <a:p>
            <a:r>
              <a:rPr lang="en-GB" sz="3200" b="1" dirty="0" smtClean="0"/>
              <a:t>Ecological Categories for proposed Scenarios</a:t>
            </a:r>
            <a:endParaRPr lang="en-GB" sz="3200" b="1" dirty="0"/>
          </a:p>
        </p:txBody>
      </p:sp>
      <p:graphicFrame>
        <p:nvGraphicFramePr>
          <p:cNvPr id="5" name="Table 4"/>
          <p:cNvGraphicFramePr>
            <a:graphicFrameLocks noGrp="1"/>
          </p:cNvGraphicFramePr>
          <p:nvPr>
            <p:extLst>
              <p:ext uri="{D42A27DB-BD31-4B8C-83A1-F6EECF244321}">
                <p14:modId xmlns:p14="http://schemas.microsoft.com/office/powerpoint/2010/main" val="2421544349"/>
              </p:ext>
            </p:extLst>
          </p:nvPr>
        </p:nvGraphicFramePr>
        <p:xfrm>
          <a:off x="107505" y="762002"/>
          <a:ext cx="8784975" cy="5943631"/>
        </p:xfrm>
        <a:graphic>
          <a:graphicData uri="http://schemas.openxmlformats.org/drawingml/2006/table">
            <a:tbl>
              <a:tblPr/>
              <a:tblGrid>
                <a:gridCol w="1874934"/>
                <a:gridCol w="1834613"/>
                <a:gridCol w="842101"/>
                <a:gridCol w="1024487"/>
                <a:gridCol w="1182702"/>
                <a:gridCol w="1013069"/>
                <a:gridCol w="1013069"/>
              </a:tblGrid>
              <a:tr h="290734">
                <a:tc rowSpan="2">
                  <a:txBody>
                    <a:bodyPr/>
                    <a:lstStyle/>
                    <a:p>
                      <a:pPr algn="ctr" fontAlgn="ctr"/>
                      <a:r>
                        <a:rPr lang="en-GB" sz="1400" b="1" i="0" u="none" strike="noStrike" dirty="0">
                          <a:solidFill>
                            <a:srgbClr val="000000"/>
                          </a:solidFill>
                          <a:effectLst/>
                          <a:latin typeface="+mn-lt"/>
                        </a:rPr>
                        <a:t>Nodes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mn-lt"/>
                        </a:rPr>
                        <a:t>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mn-lt"/>
                        </a:rPr>
                        <a:t>IUA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400" b="1" i="0" u="none" strike="noStrike" dirty="0">
                          <a:solidFill>
                            <a:srgbClr val="000000"/>
                          </a:solidFill>
                          <a:effectLst/>
                          <a:latin typeface="+mn-lt"/>
                        </a:rPr>
                        <a:t>River Length (km)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400" b="1" i="0" u="none" strike="noStrike" dirty="0" smtClean="0">
                          <a:solidFill>
                            <a:srgbClr val="000000"/>
                          </a:solidFill>
                          <a:effectLst/>
                          <a:latin typeface="+mn-lt"/>
                        </a:rPr>
                        <a:t>Ecological Category for Scenarios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2405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20000"/>
                        </a:lnSpc>
                        <a:spcAft>
                          <a:spcPts val="0"/>
                        </a:spcAft>
                      </a:pPr>
                      <a:r>
                        <a:rPr lang="en-GB" sz="1400" b="1">
                          <a:effectLst/>
                          <a:latin typeface="+mn-lt"/>
                          <a:ea typeface="Calibri"/>
                          <a:cs typeface="Arial"/>
                        </a:rPr>
                        <a:t>REC</a:t>
                      </a:r>
                      <a:endParaRPr lang="en-GB" sz="140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400" b="1" dirty="0">
                          <a:effectLst/>
                          <a:latin typeface="+mn-lt"/>
                          <a:ea typeface="Calibri"/>
                          <a:cs typeface="Arial"/>
                        </a:rPr>
                        <a:t>PES</a:t>
                      </a:r>
                      <a:endParaRPr lang="en-GB" sz="14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42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193">
                <a:tc>
                  <a:txBody>
                    <a:bodyPr/>
                    <a:lstStyle/>
                    <a:p>
                      <a:pPr algn="l" fontAlgn="b"/>
                      <a:r>
                        <a:rPr lang="en-GB" sz="1000" b="0" i="0" u="none" strike="noStrike" dirty="0">
                          <a:solidFill>
                            <a:srgbClr val="000000"/>
                          </a:solidFill>
                          <a:effectLst/>
                          <a:latin typeface="+mn-lt"/>
                        </a:rPr>
                        <a:t>U40A-03869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b"/>
                      <a:r>
                        <a:rPr lang="en-GB" sz="1000" b="0" i="0" u="none" strike="noStrike" dirty="0">
                          <a:solidFill>
                            <a:srgbClr val="000000"/>
                          </a:solidFill>
                          <a:effectLst/>
                          <a:latin typeface="+mn-lt"/>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54.5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U40B-03708</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err="1">
                          <a:solidFill>
                            <a:srgbClr val="000000"/>
                          </a:solidFill>
                          <a:effectLst/>
                          <a:latin typeface="+mn-lt"/>
                        </a:rPr>
                        <a:t>Intinda</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18.7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C</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U40B-03740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err="1">
                          <a:solidFill>
                            <a:srgbClr val="000000"/>
                          </a:solidFill>
                          <a:effectLst/>
                          <a:latin typeface="+mn-lt"/>
                        </a:rPr>
                        <a:t>Mvozana</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11.0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C</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FF0000"/>
                          </a:solidFill>
                          <a:effectLst/>
                          <a:latin typeface="+mn-lt"/>
                        </a:rPr>
                        <a:t>Mv_I_EWR1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err="1">
                          <a:solidFill>
                            <a:srgbClr val="FF0000"/>
                          </a:solidFill>
                          <a:effectLst/>
                          <a:latin typeface="+mn-lt"/>
                        </a:rPr>
                        <a:t>Heinespruit</a:t>
                      </a:r>
                      <a:endParaRPr lang="en-GB" sz="1000" b="0" i="0" u="none" strike="noStrike" dirty="0">
                        <a:solidFill>
                          <a:srgbClr val="FF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a:solidFill>
                            <a:srgbClr val="FF0000"/>
                          </a:solidFill>
                          <a:effectLst/>
                          <a:latin typeface="+mn-lt"/>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FF0000"/>
                          </a:solidFill>
                          <a:effectLst/>
                          <a:latin typeface="+mn-lt"/>
                        </a:rPr>
                        <a:t>27.8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FF0000"/>
                          </a:solidFill>
                          <a:effectLst/>
                          <a:latin typeface="+mn-lt"/>
                          <a:ea typeface="Calibri"/>
                          <a:cs typeface="Arial"/>
                        </a:rPr>
                        <a:t>C</a:t>
                      </a:r>
                      <a:endParaRPr lang="en-GB" sz="1000" dirty="0">
                        <a:solidFill>
                          <a:srgbClr val="FF0000"/>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FF0000"/>
                          </a:solidFill>
                          <a:effectLst/>
                          <a:latin typeface="+mn-lt"/>
                          <a:ea typeface="Calibri"/>
                          <a:cs typeface="Arial"/>
                        </a:rPr>
                        <a:t>C</a:t>
                      </a:r>
                      <a:endParaRPr lang="en-GB" sz="1000" dirty="0">
                        <a:solidFill>
                          <a:srgbClr val="FF0000"/>
                        </a:solidFill>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FF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U40B-03832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Mvozana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a:solidFill>
                            <a:srgbClr val="000000"/>
                          </a:solidFill>
                          <a:effectLst/>
                          <a:latin typeface="+mn-lt"/>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16.7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C/D</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C/D</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C/D</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U40B-03896</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a:solidFill>
                            <a:srgbClr val="000000"/>
                          </a:solidFill>
                          <a:effectLst/>
                          <a:latin typeface="+mn-lt"/>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C</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C</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U40C-03982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err="1">
                          <a:solidFill>
                            <a:srgbClr val="000000"/>
                          </a:solidFill>
                          <a:effectLst/>
                          <a:latin typeface="+mn-lt"/>
                        </a:rPr>
                        <a:t>Khamanzi</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40.2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B/C</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U40D-03867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U4-1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18.6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B/C</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smtClean="0">
                          <a:solidFill>
                            <a:srgbClr val="000000"/>
                          </a:solidFill>
                          <a:effectLst/>
                          <a:latin typeface="+mn-lt"/>
                        </a:rPr>
                        <a:t>U40D-03908</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Mtize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18.9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U40D-03957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27.7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U40E-03967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err="1">
                          <a:solidFill>
                            <a:srgbClr val="000000"/>
                          </a:solidFill>
                          <a:effectLst/>
                          <a:latin typeface="+mn-lt"/>
                        </a:rPr>
                        <a:t>Mvoti</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a:solidFill>
                            <a:srgbClr val="000000"/>
                          </a:solidFill>
                          <a:effectLst/>
                          <a:latin typeface="+mn-lt"/>
                        </a:rPr>
                        <a:t>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B/C</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B/C</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U40E-03985</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27.7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B/C</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U40E-04079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Faye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21.2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U40E-04082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err="1">
                          <a:solidFill>
                            <a:srgbClr val="000000"/>
                          </a:solidFill>
                          <a:effectLst/>
                          <a:latin typeface="+mn-lt"/>
                        </a:rPr>
                        <a:t>Sikoto</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U40E-04137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err="1">
                          <a:solidFill>
                            <a:srgbClr val="000000"/>
                          </a:solidFill>
                          <a:effectLst/>
                          <a:latin typeface="+mn-lt"/>
                        </a:rPr>
                        <a:t>Sikoto</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23.1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U40F-03690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err="1">
                          <a:solidFill>
                            <a:srgbClr val="000000"/>
                          </a:solidFill>
                          <a:effectLst/>
                          <a:latin typeface="+mn-lt"/>
                        </a:rPr>
                        <a:t>Potspruit</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a:solidFill>
                            <a:srgbClr val="000000"/>
                          </a:solidFill>
                          <a:effectLst/>
                          <a:latin typeface="+mn-lt"/>
                        </a:rPr>
                        <a:t>17.3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C</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C</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U40F-03694</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Hlimbitwa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11.0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C</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C</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U40F-03730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Cubhu</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24.3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C</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C</a:t>
                      </a:r>
                      <a:endParaRPr lang="en-GB" sz="100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U40F-03769</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Hlimbitwa</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13.3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C</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000000"/>
                          </a:solidFill>
                          <a:effectLst/>
                          <a:latin typeface="+mn-lt"/>
                        </a:rPr>
                        <a:t>U40F-03790</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err="1">
                          <a:solidFill>
                            <a:srgbClr val="000000"/>
                          </a:solidFill>
                          <a:effectLst/>
                          <a:latin typeface="+mn-lt"/>
                        </a:rPr>
                        <a:t>Nseleni</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B/C</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marL="0" algn="l" defTabSz="457200" rtl="0" eaLnBrk="1" fontAlgn="b" latinLnBrk="0" hangingPunct="1"/>
                      <a:r>
                        <a:rPr lang="en-GB" sz="1000" b="0" i="0" u="none" strike="noStrike" kern="1200" dirty="0">
                          <a:solidFill>
                            <a:srgbClr val="000000"/>
                          </a:solidFill>
                          <a:effectLst/>
                          <a:latin typeface="+mn-lt"/>
                          <a:ea typeface="+mn-ea"/>
                          <a:cs typeface="+mn-cs"/>
                        </a:rPr>
                        <a:t>U40F-03806</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marL="0" algn="l" defTabSz="457200" rtl="0" eaLnBrk="1" fontAlgn="b" latinLnBrk="0" hangingPunct="1"/>
                      <a:r>
                        <a:rPr lang="en-GB" sz="1000" b="0" i="0" u="none" strike="noStrike" kern="1200" dirty="0" err="1">
                          <a:solidFill>
                            <a:srgbClr val="000000"/>
                          </a:solidFill>
                          <a:effectLst/>
                          <a:latin typeface="+mn-lt"/>
                          <a:ea typeface="+mn-ea"/>
                          <a:cs typeface="+mn-cs"/>
                        </a:rPr>
                        <a:t>Hlimbitwa</a:t>
                      </a:r>
                      <a:endParaRPr lang="en-GB" sz="1000" b="0" i="0" u="none" strike="noStrike" kern="1200" dirty="0">
                        <a:solidFill>
                          <a:srgbClr val="000000"/>
                        </a:solidFill>
                        <a:effectLst/>
                        <a:latin typeface="+mn-lt"/>
                        <a:ea typeface="+mn-ea"/>
                        <a:cs typeface="+mn-cs"/>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92071">
                <a:tc>
                  <a:txBody>
                    <a:bodyPr/>
                    <a:lstStyle/>
                    <a:p>
                      <a:pPr algn="l" fontAlgn="b"/>
                      <a:r>
                        <a:rPr lang="en-GB" sz="1000" b="0" i="0" u="none" strike="noStrike" dirty="0">
                          <a:solidFill>
                            <a:srgbClr val="000000"/>
                          </a:solidFill>
                          <a:effectLst/>
                          <a:latin typeface="+mn-lt"/>
                        </a:rPr>
                        <a:t>U40G-03843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err="1">
                          <a:solidFill>
                            <a:srgbClr val="000000"/>
                          </a:solidFill>
                          <a:effectLst/>
                          <a:latin typeface="+mn-lt"/>
                        </a:rPr>
                        <a:t>Hlimbitwa</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GB" sz="1000" b="0" i="0" u="none" strike="noStrike" dirty="0">
                          <a:solidFill>
                            <a:srgbClr val="000000"/>
                          </a:solidFill>
                          <a:effectLst/>
                          <a:latin typeface="+mn-lt"/>
                        </a:rPr>
                        <a:t>U4-2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GB" sz="1000" b="0" i="0" u="none" strike="noStrike" dirty="0">
                          <a:solidFill>
                            <a:srgbClr val="000000"/>
                          </a:solidFill>
                          <a:effectLst/>
                          <a:latin typeface="+mn-lt"/>
                        </a:rPr>
                        <a:t>42.5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ctr"/>
                      <a:r>
                        <a:rPr lang="en-GB" sz="1000" b="1" i="0" u="none" strike="noStrike" dirty="0">
                          <a:solidFill>
                            <a:srgbClr val="000000"/>
                          </a:solidFill>
                          <a:effectLst/>
                          <a:latin typeface="+mn-lt"/>
                        </a:rPr>
                        <a:t>B</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bg2"/>
                    </a:solidFill>
                  </a:tcPr>
                </a:tc>
              </a:tr>
              <a:tr h="184193">
                <a:tc>
                  <a:txBody>
                    <a:bodyPr/>
                    <a:lstStyle/>
                    <a:p>
                      <a:pPr algn="l" fontAlgn="b"/>
                      <a:r>
                        <a:rPr lang="en-GB" sz="1000" b="0" i="0" u="none" strike="noStrike" dirty="0">
                          <a:solidFill>
                            <a:srgbClr val="FF0000"/>
                          </a:solidFill>
                          <a:effectLst/>
                          <a:latin typeface="+mn-lt"/>
                        </a:rPr>
                        <a:t>Mv_I_EWR2</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err="1">
                          <a:solidFill>
                            <a:srgbClr val="FF0000"/>
                          </a:solidFill>
                          <a:effectLst/>
                          <a:latin typeface="+mn-lt"/>
                        </a:rPr>
                        <a:t>Mvoti</a:t>
                      </a:r>
                      <a:endParaRPr lang="en-GB" sz="1000" b="0" i="0" u="none" strike="noStrike" dirty="0">
                        <a:solidFill>
                          <a:srgbClr val="FF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a:solidFill>
                            <a:srgbClr val="FF0000"/>
                          </a:solidFill>
                          <a:effectLst/>
                          <a:latin typeface="+mn-lt"/>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FF0000"/>
                          </a:solidFill>
                          <a:effectLst/>
                          <a:latin typeface="+mn-lt"/>
                        </a:rPr>
                        <a:t>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FF0000"/>
                          </a:solidFill>
                          <a:effectLst/>
                          <a:latin typeface="+mn-lt"/>
                          <a:ea typeface="Calibri"/>
                          <a:cs typeface="Arial"/>
                        </a:rPr>
                        <a:t>B</a:t>
                      </a:r>
                      <a:endParaRPr lang="en-GB" sz="1000">
                        <a:solidFill>
                          <a:srgbClr val="FF0000"/>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FF0000"/>
                          </a:solidFill>
                          <a:effectLst/>
                          <a:latin typeface="+mn-lt"/>
                          <a:ea typeface="Calibri"/>
                          <a:cs typeface="Arial"/>
                        </a:rPr>
                        <a:t>C</a:t>
                      </a:r>
                      <a:endParaRPr lang="en-GB" sz="1000" dirty="0">
                        <a:solidFill>
                          <a:srgbClr val="FF0000"/>
                        </a:solidFill>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FF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U40H-04091</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err="1">
                          <a:solidFill>
                            <a:srgbClr val="000000"/>
                          </a:solidFill>
                          <a:effectLst/>
                          <a:latin typeface="+mn-lt"/>
                        </a:rPr>
                        <a:t>Pambela</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a:solidFill>
                            <a:srgbClr val="000000"/>
                          </a:solidFill>
                          <a:effectLst/>
                          <a:latin typeface="+mn-lt"/>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17.5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a:t>
                      </a:r>
                      <a:endParaRPr lang="en-GB" sz="1000" dirty="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U40H-04117</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err="1">
                          <a:solidFill>
                            <a:srgbClr val="000000"/>
                          </a:solidFill>
                          <a:effectLst/>
                          <a:latin typeface="+mn-lt"/>
                        </a:rPr>
                        <a:t>Nsuze</a:t>
                      </a:r>
                      <a:endParaRPr lang="en-GB" sz="1000" b="0" i="0" u="none" strike="noStrike" dirty="0">
                        <a:solidFill>
                          <a:srgbClr val="00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dirty="0">
                          <a:solidFill>
                            <a:srgbClr val="000000"/>
                          </a:solidFill>
                          <a:effectLst/>
                          <a:latin typeface="+mn-lt"/>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U40H-04133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Nsuze</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27.9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B/C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B/C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a:solidFill>
                            <a:srgbClr val="000000"/>
                          </a:solidFill>
                          <a:effectLst/>
                          <a:latin typeface="+mn-lt"/>
                        </a:rPr>
                        <a:t>U40J-03998</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Mvoti</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b"/>
                      <a:r>
                        <a:rPr lang="en-GB" sz="1000" b="0" i="0" u="none" strike="noStrike">
                          <a:solidFill>
                            <a:srgbClr val="000000"/>
                          </a:solidFill>
                          <a:effectLst/>
                          <a:latin typeface="+mn-lt"/>
                        </a:rPr>
                        <a:t>U4-3</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GB" sz="1000" b="0" i="0" u="none" strike="noStrike" dirty="0">
                          <a:solidFill>
                            <a:srgbClr val="000000"/>
                          </a:solidFill>
                          <a:effectLst/>
                          <a:latin typeface="+mn-lt"/>
                        </a:rPr>
                        <a:t>54.6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a:solidFill>
                            <a:srgbClr val="000000"/>
                          </a:solidFill>
                          <a:effectLst/>
                          <a:latin typeface="+mn-lt"/>
                          <a:ea typeface="Calibri"/>
                          <a:cs typeface="Arial"/>
                        </a:rPr>
                        <a:t>B</a:t>
                      </a:r>
                      <a:endParaRPr lang="en-GB" sz="1000">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a:lnSpc>
                          <a:spcPct val="120000"/>
                        </a:lnSpc>
                        <a:spcAft>
                          <a:spcPts val="0"/>
                        </a:spcAft>
                      </a:pPr>
                      <a:r>
                        <a:rPr lang="en-ZA" sz="1000" dirty="0">
                          <a:solidFill>
                            <a:srgbClr val="000000"/>
                          </a:solidFill>
                          <a:effectLst/>
                          <a:latin typeface="+mn-lt"/>
                          <a:ea typeface="Calibri"/>
                          <a:cs typeface="Arial"/>
                        </a:rPr>
                        <a:t>C</a:t>
                      </a:r>
                      <a:endParaRPr lang="en-GB" sz="1000" dirty="0">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ctr"/>
                      <a:r>
                        <a:rPr lang="en-GB" sz="1000" b="1" i="0" u="none" strike="noStrike" dirty="0">
                          <a:solidFill>
                            <a:srgbClr val="000000"/>
                          </a:solidFill>
                          <a:effectLst/>
                          <a:latin typeface="+mn-lt"/>
                        </a:rPr>
                        <a:t>C</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r>
              <a:tr h="184193">
                <a:tc>
                  <a:txBody>
                    <a:bodyPr/>
                    <a:lstStyle/>
                    <a:p>
                      <a:pPr algn="l" fontAlgn="b"/>
                      <a:r>
                        <a:rPr lang="en-GB" sz="1000" b="0" i="0" u="none" strike="noStrike" dirty="0" err="1">
                          <a:solidFill>
                            <a:srgbClr val="FF0000"/>
                          </a:solidFill>
                          <a:effectLst/>
                          <a:latin typeface="+mn-lt"/>
                        </a:rPr>
                        <a:t>Mv_Est</a:t>
                      </a:r>
                      <a:endParaRPr lang="en-GB" sz="1000" b="0" i="0" u="none" strike="noStrike" dirty="0">
                        <a:solidFill>
                          <a:srgbClr val="FF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000" b="0" i="0" u="none" strike="noStrike" dirty="0" err="1">
                          <a:solidFill>
                            <a:srgbClr val="FF0000"/>
                          </a:solidFill>
                          <a:effectLst/>
                          <a:latin typeface="+mn-lt"/>
                        </a:rPr>
                        <a:t>Mvoti_Est</a:t>
                      </a:r>
                      <a:endParaRPr lang="en-GB" sz="1000" b="0" i="0" u="none" strike="noStrike" dirty="0">
                        <a:solidFill>
                          <a:srgbClr val="FF0000"/>
                        </a:solidFill>
                        <a:effectLst/>
                        <a:latin typeface="+mn-lt"/>
                      </a:endParaRP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000" b="0" i="0" u="none" strike="noStrike" dirty="0">
                          <a:solidFill>
                            <a:srgbClr val="FF0000"/>
                          </a:solidFill>
                          <a:effectLst/>
                          <a:latin typeface="+mn-lt"/>
                        </a:rPr>
                        <a:t>U4-4</a:t>
                      </a:r>
                    </a:p>
                  </a:txBody>
                  <a:tcPr marL="54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ZA" sz="1000" b="0" i="0" u="none" strike="noStrike" dirty="0" smtClean="0">
                          <a:solidFill>
                            <a:srgbClr val="FF0000"/>
                          </a:solidFill>
                          <a:effectLst/>
                          <a:latin typeface="+mn-lt"/>
                        </a:rPr>
                        <a:t>-</a:t>
                      </a:r>
                      <a:endParaRPr lang="en-GB" sz="1000" b="0" i="0" u="none" strike="noStrike" dirty="0">
                        <a:solidFill>
                          <a:srgbClr val="FF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20000"/>
                        </a:lnSpc>
                        <a:spcAft>
                          <a:spcPts val="0"/>
                        </a:spcAft>
                      </a:pPr>
                      <a:r>
                        <a:rPr lang="en-ZA" sz="1000" dirty="0">
                          <a:solidFill>
                            <a:srgbClr val="FF0000"/>
                          </a:solidFill>
                          <a:effectLst/>
                          <a:latin typeface="+mn-lt"/>
                          <a:ea typeface="Calibri"/>
                          <a:cs typeface="Arial"/>
                        </a:rPr>
                        <a:t>C</a:t>
                      </a:r>
                      <a:endParaRPr lang="en-GB" sz="1000" dirty="0">
                        <a:solidFill>
                          <a:srgbClr val="FF0000"/>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20000"/>
                        </a:lnSpc>
                        <a:spcAft>
                          <a:spcPts val="0"/>
                        </a:spcAft>
                      </a:pPr>
                      <a:r>
                        <a:rPr lang="en-ZA" sz="1000" dirty="0">
                          <a:solidFill>
                            <a:srgbClr val="FF0000"/>
                          </a:solidFill>
                          <a:effectLst/>
                          <a:latin typeface="+mn-lt"/>
                          <a:ea typeface="Calibri"/>
                          <a:cs typeface="Arial"/>
                        </a:rPr>
                        <a:t>D</a:t>
                      </a:r>
                      <a:endParaRPr lang="en-GB" sz="1000" dirty="0">
                        <a:solidFill>
                          <a:srgbClr val="FF0000"/>
                        </a:solidFill>
                        <a:effectLst/>
                        <a:latin typeface="+mn-lt"/>
                        <a:ea typeface="Calibri"/>
                        <a:cs typeface="Times New Roman"/>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000" b="1" i="0" u="none" strike="noStrike" dirty="0">
                          <a:solidFill>
                            <a:srgbClr val="FF0000"/>
                          </a:solidFill>
                          <a:effectLst/>
                          <a:latin typeface="+mn-lt"/>
                        </a:rPr>
                        <a:t>D</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1087957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2736557"/>
            <a:ext cx="7747503" cy="3277820"/>
          </a:xfrm>
          <a:prstGeom prst="rect">
            <a:avLst/>
          </a:prstGeom>
          <a:noFill/>
          <a:ln w="28575">
            <a:solidFill>
              <a:schemeClr val="bg1"/>
            </a:solidFill>
          </a:ln>
        </p:spPr>
        <p:txBody>
          <a:bodyPr wrap="square" rtlCol="0" anchor="ctr">
            <a:spAutoFit/>
          </a:bodyPr>
          <a:lstStyle/>
          <a:p>
            <a:pPr algn="ctr"/>
            <a:r>
              <a:rPr lang="en-ZA" sz="4000" b="1" dirty="0" err="1" smtClean="0">
                <a:solidFill>
                  <a:prstClr val="white"/>
                </a:solidFill>
                <a:ea typeface="MS PGothic" pitchFamily="34" charset="-128"/>
                <a:cs typeface="ＭＳ Ｐゴシック" charset="0"/>
              </a:rPr>
              <a:t>uMkhomazi</a:t>
            </a:r>
            <a:r>
              <a:rPr lang="en-ZA" sz="4000" b="1" dirty="0" smtClean="0">
                <a:solidFill>
                  <a:prstClr val="white"/>
                </a:solidFill>
                <a:ea typeface="MS PGothic" pitchFamily="34" charset="-128"/>
                <a:cs typeface="ＭＳ Ｐゴシック" charset="0"/>
              </a:rPr>
              <a:t> River System</a:t>
            </a:r>
          </a:p>
          <a:p>
            <a:pPr algn="ctr"/>
            <a:endParaRPr lang="en-ZA" sz="4000" b="1" dirty="0" smtClean="0">
              <a:solidFill>
                <a:prstClr val="white"/>
              </a:solidFill>
              <a:ea typeface="MS PGothic" pitchFamily="34" charset="-128"/>
              <a:cs typeface="ＭＳ Ｐゴシック" charset="0"/>
            </a:endParaRP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Integrated assessment and overall ranking of scenarios.</a:t>
            </a: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Sensitivity analysis and synthesis of results.</a:t>
            </a: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Derivation of the Water Resource Class for each IUA.</a:t>
            </a:r>
          </a:p>
          <a:p>
            <a:pPr algn="ctr">
              <a:spcAft>
                <a:spcPts val="600"/>
              </a:spcAft>
            </a:pPr>
            <a:endParaRPr lang="en-ZA" sz="4000" b="1" dirty="0" smtClean="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4147164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Futura Md BT" panose="020B0602020204020303" pitchFamily="34" charset="0"/>
              </a:rPr>
              <a:t>Variable Scores &amp; Weights</a:t>
            </a:r>
            <a:endParaRPr lang="en-GB" sz="3600" b="1" dirty="0">
              <a:latin typeface="Futura Md BT" panose="020B06020202040203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3991623"/>
              </p:ext>
            </p:extLst>
          </p:nvPr>
        </p:nvGraphicFramePr>
        <p:xfrm>
          <a:off x="251526" y="908720"/>
          <a:ext cx="8568939" cy="2518541"/>
        </p:xfrm>
        <a:graphic>
          <a:graphicData uri="http://schemas.openxmlformats.org/drawingml/2006/table">
            <a:tbl>
              <a:tblPr>
                <a:tableStyleId>{22838BEF-8BB2-4498-84A7-C5851F593DF1}</a:tableStyleId>
              </a:tblPr>
              <a:tblGrid>
                <a:gridCol w="2307013"/>
                <a:gridCol w="569266"/>
                <a:gridCol w="569266"/>
                <a:gridCol w="569266"/>
                <a:gridCol w="569266"/>
                <a:gridCol w="569266"/>
                <a:gridCol w="569266"/>
                <a:gridCol w="569266"/>
                <a:gridCol w="569266"/>
                <a:gridCol w="569266"/>
                <a:gridCol w="569266"/>
                <a:gridCol w="569266"/>
              </a:tblGrid>
              <a:tr h="313303">
                <a:tc rowSpan="2">
                  <a:txBody>
                    <a:bodyPr/>
                    <a:lstStyle/>
                    <a:p>
                      <a:pPr algn="l" fontAlgn="b"/>
                      <a:r>
                        <a:rPr lang="en-ZA" sz="2000" b="1" i="0" u="none" strike="noStrike" dirty="0" smtClean="0">
                          <a:solidFill>
                            <a:srgbClr val="000000"/>
                          </a:solidFill>
                          <a:effectLst/>
                          <a:latin typeface="Calibri"/>
                        </a:rPr>
                        <a:t>Variables</a:t>
                      </a:r>
                      <a:endParaRPr lang="en-GB" sz="2000" b="1" i="0" u="none" strike="noStrike" dirty="0">
                        <a:solidFill>
                          <a:srgbClr val="000000"/>
                        </a:solidFill>
                        <a:effectLst/>
                        <a:latin typeface="Calibri"/>
                      </a:endParaRPr>
                    </a:p>
                  </a:txBody>
                  <a:tcPr marL="0" marR="0" marT="0" marB="0" anchor="ctr"/>
                </a:tc>
                <a:tc gridSpan="11">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800" b="1" u="none" strike="noStrike" dirty="0" smtClean="0">
                          <a:effectLst/>
                        </a:rPr>
                        <a:t>Scenarios</a:t>
                      </a:r>
                      <a:endParaRPr lang="en-GB" sz="1800" b="1" i="0" u="none" strike="noStrike" dirty="0" smtClean="0">
                        <a:solidFill>
                          <a:srgbClr val="000000"/>
                        </a:solidFill>
                        <a:effectLst/>
                        <a:latin typeface="+mn-lt"/>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r>
              <a:tr h="262761">
                <a:tc vMerge="1">
                  <a:txBody>
                    <a:bodyPr/>
                    <a:lstStyle/>
                    <a:p>
                      <a:pPr algn="l" fontAlgn="b"/>
                      <a:endParaRPr lang="en-GB" sz="2400" b="1" i="0" u="none" strike="noStrike" dirty="0">
                        <a:solidFill>
                          <a:srgbClr val="000000"/>
                        </a:solidFill>
                        <a:effectLst/>
                        <a:latin typeface="Calibri"/>
                      </a:endParaRPr>
                    </a:p>
                  </a:txBody>
                  <a:tcPr marL="0" marR="0" marT="0" marB="0" anchor="b"/>
                </a:tc>
                <a:tc>
                  <a:txBody>
                    <a:bodyPr/>
                    <a:lstStyle/>
                    <a:p>
                      <a:pPr algn="ctr" fontAlgn="b"/>
                      <a:r>
                        <a:rPr lang="en-GB" sz="1400" b="1" i="0" u="none" strike="noStrike" dirty="0">
                          <a:solidFill>
                            <a:srgbClr val="000000"/>
                          </a:solidFill>
                          <a:effectLst/>
                          <a:latin typeface="Calibri"/>
                        </a:rPr>
                        <a:t>2</a:t>
                      </a:r>
                    </a:p>
                  </a:txBody>
                  <a:tcPr marL="0" marR="0" marT="0" marB="0" anchor="ctr"/>
                </a:tc>
                <a:tc>
                  <a:txBody>
                    <a:bodyPr/>
                    <a:lstStyle/>
                    <a:p>
                      <a:pPr algn="ctr" fontAlgn="b"/>
                      <a:r>
                        <a:rPr lang="en-GB" sz="1400" b="1" i="0" u="none" strike="noStrike" dirty="0">
                          <a:solidFill>
                            <a:srgbClr val="000000"/>
                          </a:solidFill>
                          <a:effectLst/>
                          <a:latin typeface="Calibri"/>
                        </a:rPr>
                        <a:t>21</a:t>
                      </a:r>
                    </a:p>
                  </a:txBody>
                  <a:tcPr marL="0" marR="0" marT="0" marB="0" anchor="ctr"/>
                </a:tc>
                <a:tc>
                  <a:txBody>
                    <a:bodyPr/>
                    <a:lstStyle/>
                    <a:p>
                      <a:pPr algn="ctr" fontAlgn="b"/>
                      <a:r>
                        <a:rPr lang="en-GB" sz="1400" b="1" i="0" u="none" strike="noStrike" dirty="0">
                          <a:solidFill>
                            <a:srgbClr val="000000"/>
                          </a:solidFill>
                          <a:effectLst/>
                          <a:latin typeface="Calibri"/>
                        </a:rPr>
                        <a:t>22</a:t>
                      </a:r>
                    </a:p>
                  </a:txBody>
                  <a:tcPr marL="0" marR="0" marT="0" marB="0" anchor="ctr"/>
                </a:tc>
                <a:tc>
                  <a:txBody>
                    <a:bodyPr/>
                    <a:lstStyle/>
                    <a:p>
                      <a:pPr algn="ctr" fontAlgn="b"/>
                      <a:r>
                        <a:rPr lang="en-GB" sz="1400" b="1" i="0" u="none" strike="noStrike" dirty="0">
                          <a:solidFill>
                            <a:srgbClr val="000000"/>
                          </a:solidFill>
                          <a:effectLst/>
                          <a:latin typeface="Calibri"/>
                        </a:rPr>
                        <a:t>23</a:t>
                      </a:r>
                    </a:p>
                  </a:txBody>
                  <a:tcPr marL="0" marR="0" marT="0" marB="0" anchor="ctr"/>
                </a:tc>
                <a:tc>
                  <a:txBody>
                    <a:bodyPr/>
                    <a:lstStyle/>
                    <a:p>
                      <a:pPr algn="ctr" fontAlgn="b"/>
                      <a:r>
                        <a:rPr lang="en-GB" sz="1400" b="1" i="0" u="none" strike="noStrike" dirty="0">
                          <a:solidFill>
                            <a:srgbClr val="000000"/>
                          </a:solidFill>
                          <a:effectLst/>
                          <a:latin typeface="Calibri"/>
                        </a:rPr>
                        <a:t>31</a:t>
                      </a:r>
                    </a:p>
                  </a:txBody>
                  <a:tcPr marL="0" marR="0" marT="0" marB="0" anchor="ctr"/>
                </a:tc>
                <a:tc>
                  <a:txBody>
                    <a:bodyPr/>
                    <a:lstStyle/>
                    <a:p>
                      <a:pPr algn="ctr" fontAlgn="b"/>
                      <a:r>
                        <a:rPr lang="en-GB" sz="1400" b="1" i="0" u="none" strike="noStrike" dirty="0">
                          <a:solidFill>
                            <a:srgbClr val="000000"/>
                          </a:solidFill>
                          <a:effectLst/>
                          <a:latin typeface="Calibri"/>
                        </a:rPr>
                        <a:t>32</a:t>
                      </a:r>
                    </a:p>
                  </a:txBody>
                  <a:tcPr marL="0" marR="0" marT="0" marB="0" anchor="ctr"/>
                </a:tc>
                <a:tc>
                  <a:txBody>
                    <a:bodyPr/>
                    <a:lstStyle/>
                    <a:p>
                      <a:pPr algn="ctr" fontAlgn="b"/>
                      <a:r>
                        <a:rPr lang="en-GB" sz="1400" b="1" i="0" u="none" strike="noStrike" dirty="0">
                          <a:solidFill>
                            <a:srgbClr val="000000"/>
                          </a:solidFill>
                          <a:effectLst/>
                          <a:latin typeface="Calibri"/>
                        </a:rPr>
                        <a:t>33</a:t>
                      </a:r>
                    </a:p>
                  </a:txBody>
                  <a:tcPr marL="0" marR="0" marT="0" marB="0" anchor="ctr"/>
                </a:tc>
                <a:tc>
                  <a:txBody>
                    <a:bodyPr/>
                    <a:lstStyle/>
                    <a:p>
                      <a:pPr algn="ctr" fontAlgn="b"/>
                      <a:r>
                        <a:rPr lang="en-GB" sz="1400" b="1" i="0" u="none" strike="noStrike" dirty="0">
                          <a:solidFill>
                            <a:srgbClr val="000000"/>
                          </a:solidFill>
                          <a:effectLst/>
                          <a:latin typeface="Calibri"/>
                        </a:rPr>
                        <a:t>4</a:t>
                      </a:r>
                    </a:p>
                  </a:txBody>
                  <a:tcPr marL="0" marR="0" marT="0" marB="0" anchor="ctr"/>
                </a:tc>
                <a:tc>
                  <a:txBody>
                    <a:bodyPr/>
                    <a:lstStyle/>
                    <a:p>
                      <a:pPr algn="ctr" fontAlgn="b"/>
                      <a:r>
                        <a:rPr lang="en-GB" sz="1400" b="1" i="0" u="none" strike="noStrike" dirty="0">
                          <a:solidFill>
                            <a:srgbClr val="000000"/>
                          </a:solidFill>
                          <a:effectLst/>
                          <a:latin typeface="Calibri"/>
                        </a:rPr>
                        <a:t>41</a:t>
                      </a:r>
                    </a:p>
                  </a:txBody>
                  <a:tcPr marL="0" marR="0" marT="0" marB="0" anchor="ctr"/>
                </a:tc>
                <a:tc>
                  <a:txBody>
                    <a:bodyPr/>
                    <a:lstStyle/>
                    <a:p>
                      <a:pPr algn="ctr" fontAlgn="b"/>
                      <a:r>
                        <a:rPr lang="en-GB" sz="1400" b="1" i="0" u="none" strike="noStrike" dirty="0">
                          <a:solidFill>
                            <a:srgbClr val="000000"/>
                          </a:solidFill>
                          <a:effectLst/>
                          <a:latin typeface="Calibri"/>
                        </a:rPr>
                        <a:t>42</a:t>
                      </a:r>
                    </a:p>
                  </a:txBody>
                  <a:tcPr marL="0" marR="0" marT="0" marB="0" anchor="ctr"/>
                </a:tc>
                <a:tc>
                  <a:txBody>
                    <a:bodyPr/>
                    <a:lstStyle/>
                    <a:p>
                      <a:pPr algn="ctr" fontAlgn="b"/>
                      <a:r>
                        <a:rPr lang="en-ZA" sz="1400" b="1" i="0" u="none" strike="noStrike" dirty="0" smtClean="0">
                          <a:solidFill>
                            <a:srgbClr val="000000"/>
                          </a:solidFill>
                          <a:effectLst/>
                          <a:latin typeface="Calibri"/>
                        </a:rPr>
                        <a:t>21b</a:t>
                      </a:r>
                      <a:endParaRPr lang="en-GB" sz="1400" b="1" i="0" u="none" strike="noStrike" dirty="0">
                        <a:solidFill>
                          <a:srgbClr val="000000"/>
                        </a:solidFill>
                        <a:effectLst/>
                        <a:latin typeface="Calibri"/>
                      </a:endParaRPr>
                    </a:p>
                  </a:txBody>
                  <a:tcPr marL="0" marR="0" marT="0" marB="0" anchor="ctr"/>
                </a:tc>
              </a:tr>
              <a:tr h="62661">
                <a:tc gridSpan="5">
                  <a:txBody>
                    <a:bodyPr/>
                    <a:lstStyle/>
                    <a:p>
                      <a:pPr algn="l" fontAlgn="b"/>
                      <a:endParaRPr lang="en-GB" sz="3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a:txBody>
                    <a:bodyPr/>
                    <a:lstStyle/>
                    <a:p>
                      <a:pPr algn="l" fontAlgn="b"/>
                      <a:endParaRPr lang="en-GB" sz="300" b="1" i="1" u="none" strike="noStrike" dirty="0">
                        <a:solidFill>
                          <a:srgbClr val="000000"/>
                        </a:solidFill>
                        <a:effectLst/>
                        <a:latin typeface="Calibri"/>
                      </a:endParaRPr>
                    </a:p>
                  </a:txBody>
                  <a:tcPr marL="0" marR="0" marT="0" marB="0" anchor="b"/>
                </a:tc>
                <a:tc>
                  <a:txBody>
                    <a:bodyPr/>
                    <a:lstStyle/>
                    <a:p>
                      <a:pPr algn="l" fontAlgn="b"/>
                      <a:endParaRPr lang="en-GB" sz="300" b="1" i="1" u="none" strike="noStrike" dirty="0">
                        <a:solidFill>
                          <a:srgbClr val="000000"/>
                        </a:solidFill>
                        <a:effectLst/>
                        <a:latin typeface="Calibri"/>
                      </a:endParaRPr>
                    </a:p>
                  </a:txBody>
                  <a:tcPr marL="0" marR="0" marT="0" marB="0" anchor="b"/>
                </a:tc>
                <a:tc>
                  <a:txBody>
                    <a:bodyPr/>
                    <a:lstStyle/>
                    <a:p>
                      <a:pPr algn="l" fontAlgn="b"/>
                      <a:endParaRPr lang="en-GB" sz="300" b="1" i="1" u="none" strike="noStrike" dirty="0">
                        <a:solidFill>
                          <a:srgbClr val="000000"/>
                        </a:solidFill>
                        <a:effectLst/>
                        <a:latin typeface="Calibri"/>
                      </a:endParaRPr>
                    </a:p>
                  </a:txBody>
                  <a:tcPr marL="0" marR="0" marT="0" marB="0" anchor="b"/>
                </a:tc>
                <a:tc>
                  <a:txBody>
                    <a:bodyPr/>
                    <a:lstStyle/>
                    <a:p>
                      <a:pPr algn="l" fontAlgn="b"/>
                      <a:endParaRPr lang="en-GB" sz="300" b="1" i="1" u="none" strike="noStrike" dirty="0">
                        <a:solidFill>
                          <a:srgbClr val="000000"/>
                        </a:solidFill>
                        <a:effectLst/>
                        <a:latin typeface="Calibri"/>
                      </a:endParaRPr>
                    </a:p>
                  </a:txBody>
                  <a:tcPr marL="0" marR="0" marT="0" marB="0" anchor="b"/>
                </a:tc>
                <a:tc>
                  <a:txBody>
                    <a:bodyPr/>
                    <a:lstStyle/>
                    <a:p>
                      <a:pPr algn="l" fontAlgn="b"/>
                      <a:endParaRPr lang="en-GB" sz="300" b="1" i="1" u="none" strike="noStrike" dirty="0">
                        <a:solidFill>
                          <a:srgbClr val="000000"/>
                        </a:solidFill>
                        <a:effectLst/>
                        <a:latin typeface="Calibri"/>
                      </a:endParaRPr>
                    </a:p>
                  </a:txBody>
                  <a:tcPr marL="0" marR="0" marT="0" marB="0" anchor="b"/>
                </a:tc>
                <a:tc>
                  <a:txBody>
                    <a:bodyPr/>
                    <a:lstStyle/>
                    <a:p>
                      <a:pPr algn="l" fontAlgn="b"/>
                      <a:endParaRPr lang="en-GB" sz="300" b="1" i="1" u="none" strike="noStrike" dirty="0">
                        <a:solidFill>
                          <a:srgbClr val="000000"/>
                        </a:solidFill>
                        <a:effectLst/>
                        <a:latin typeface="Calibri"/>
                      </a:endParaRPr>
                    </a:p>
                  </a:txBody>
                  <a:tcPr marL="0" marR="0" marT="0" marB="0" anchor="b"/>
                </a:tc>
                <a:tc>
                  <a:txBody>
                    <a:bodyPr/>
                    <a:lstStyle/>
                    <a:p>
                      <a:pPr algn="l" fontAlgn="b"/>
                      <a:endParaRPr lang="en-GB" sz="300" b="1" i="1" u="none" strike="noStrike" dirty="0">
                        <a:solidFill>
                          <a:srgbClr val="000000"/>
                        </a:solidFill>
                        <a:effectLst/>
                        <a:latin typeface="Calibri"/>
                      </a:endParaRPr>
                    </a:p>
                  </a:txBody>
                  <a:tcPr marL="0" marR="0" marT="0" marB="0" anchor="b"/>
                </a:tc>
              </a:tr>
              <a:tr h="375963">
                <a:tc>
                  <a:txBody>
                    <a:bodyPr/>
                    <a:lstStyle/>
                    <a:p>
                      <a:pPr algn="l" fontAlgn="b"/>
                      <a:r>
                        <a:rPr lang="en-GB" sz="2000" u="none" strike="noStrike" smtClean="0">
                          <a:effectLst/>
                        </a:rPr>
                        <a:t>Ecological  Status</a:t>
                      </a:r>
                      <a:endParaRPr lang="en-GB" sz="2000" b="0" i="0" u="none" strike="noStrike" dirty="0">
                        <a:solidFill>
                          <a:srgbClr val="000000"/>
                        </a:solidFill>
                        <a:effectLst/>
                        <a:latin typeface="Calibri"/>
                      </a:endParaRPr>
                    </a:p>
                  </a:txBody>
                  <a:tcPr marL="0" marR="0" marT="0" marB="0" anchor="b"/>
                </a:tc>
                <a:tc>
                  <a:txBody>
                    <a:bodyPr/>
                    <a:lstStyle/>
                    <a:p>
                      <a:pPr algn="ctr" fontAlgn="b"/>
                      <a:r>
                        <a:rPr lang="en-GB" sz="1400" b="0" i="0" u="none" strike="noStrike" dirty="0">
                          <a:solidFill>
                            <a:srgbClr val="000000"/>
                          </a:solidFill>
                          <a:effectLst/>
                          <a:latin typeface="Calibri"/>
                        </a:rPr>
                        <a:t>0.76</a:t>
                      </a:r>
                    </a:p>
                  </a:txBody>
                  <a:tcPr marL="0" marR="0" marT="0" marB="0" anchor="ctr"/>
                </a:tc>
                <a:tc>
                  <a:txBody>
                    <a:bodyPr/>
                    <a:lstStyle/>
                    <a:p>
                      <a:pPr algn="ctr" fontAlgn="b"/>
                      <a:r>
                        <a:rPr lang="en-GB" sz="1400" b="0" i="0" u="none" strike="noStrike" dirty="0">
                          <a:solidFill>
                            <a:srgbClr val="000000"/>
                          </a:solidFill>
                          <a:effectLst/>
                          <a:latin typeface="Calibri"/>
                        </a:rPr>
                        <a:t>0.94</a:t>
                      </a:r>
                    </a:p>
                  </a:txBody>
                  <a:tcPr marL="0" marR="0" marT="0" marB="0" anchor="ctr"/>
                </a:tc>
                <a:tc>
                  <a:txBody>
                    <a:bodyPr/>
                    <a:lstStyle/>
                    <a:p>
                      <a:pPr algn="ctr" fontAlgn="b"/>
                      <a:r>
                        <a:rPr lang="en-GB" sz="1400" b="0" i="0" u="none" strike="noStrike">
                          <a:solidFill>
                            <a:srgbClr val="000000"/>
                          </a:solidFill>
                          <a:effectLst/>
                          <a:latin typeface="Calibri"/>
                        </a:rPr>
                        <a:t>0.91</a:t>
                      </a:r>
                    </a:p>
                  </a:txBody>
                  <a:tcPr marL="0" marR="0" marT="0" marB="0" anchor="ctr"/>
                </a:tc>
                <a:tc>
                  <a:txBody>
                    <a:bodyPr/>
                    <a:lstStyle/>
                    <a:p>
                      <a:pPr algn="ctr" fontAlgn="b"/>
                      <a:r>
                        <a:rPr lang="en-GB" sz="1400" b="0" i="0" u="none" strike="noStrike">
                          <a:solidFill>
                            <a:srgbClr val="000000"/>
                          </a:solidFill>
                          <a:effectLst/>
                          <a:latin typeface="Calibri"/>
                        </a:rPr>
                        <a:t>0.91</a:t>
                      </a:r>
                    </a:p>
                  </a:txBody>
                  <a:tcPr marL="0" marR="0" marT="0" marB="0" anchor="ctr"/>
                </a:tc>
                <a:tc>
                  <a:txBody>
                    <a:bodyPr/>
                    <a:lstStyle/>
                    <a:p>
                      <a:pPr algn="ctr" fontAlgn="b"/>
                      <a:r>
                        <a:rPr lang="en-GB" sz="1400" b="0" i="0" u="none" strike="noStrike">
                          <a:solidFill>
                            <a:srgbClr val="000000"/>
                          </a:solidFill>
                          <a:effectLst/>
                          <a:latin typeface="Calibri"/>
                        </a:rPr>
                        <a:t>0.90</a:t>
                      </a:r>
                    </a:p>
                  </a:txBody>
                  <a:tcPr marL="0" marR="0" marT="0" marB="0" anchor="ctr"/>
                </a:tc>
                <a:tc>
                  <a:txBody>
                    <a:bodyPr/>
                    <a:lstStyle/>
                    <a:p>
                      <a:pPr algn="ctr" fontAlgn="b"/>
                      <a:r>
                        <a:rPr lang="en-GB" sz="1400" b="0" i="0" u="none" strike="noStrike">
                          <a:solidFill>
                            <a:srgbClr val="000000"/>
                          </a:solidFill>
                          <a:effectLst/>
                          <a:latin typeface="Calibri"/>
                        </a:rPr>
                        <a:t>0.87</a:t>
                      </a:r>
                    </a:p>
                  </a:txBody>
                  <a:tcPr marL="0" marR="0" marT="0" marB="0" anchor="ctr"/>
                </a:tc>
                <a:tc>
                  <a:txBody>
                    <a:bodyPr/>
                    <a:lstStyle/>
                    <a:p>
                      <a:pPr algn="ctr" fontAlgn="b"/>
                      <a:r>
                        <a:rPr lang="en-GB" sz="1400" b="0" i="0" u="none" strike="noStrike">
                          <a:solidFill>
                            <a:srgbClr val="000000"/>
                          </a:solidFill>
                          <a:effectLst/>
                          <a:latin typeface="Calibri"/>
                        </a:rPr>
                        <a:t>0.87</a:t>
                      </a:r>
                    </a:p>
                  </a:txBody>
                  <a:tcPr marL="0" marR="0" marT="0" marB="0" anchor="ctr"/>
                </a:tc>
                <a:tc>
                  <a:txBody>
                    <a:bodyPr/>
                    <a:lstStyle/>
                    <a:p>
                      <a:pPr algn="ctr" fontAlgn="b"/>
                      <a:r>
                        <a:rPr lang="en-GB" sz="1400" b="0" i="0" u="none" strike="noStrike">
                          <a:solidFill>
                            <a:srgbClr val="000000"/>
                          </a:solidFill>
                          <a:effectLst/>
                          <a:latin typeface="Calibri"/>
                        </a:rPr>
                        <a:t>0.79</a:t>
                      </a:r>
                    </a:p>
                  </a:txBody>
                  <a:tcPr marL="0" marR="0" marT="0" marB="0" anchor="ctr"/>
                </a:tc>
                <a:tc>
                  <a:txBody>
                    <a:bodyPr/>
                    <a:lstStyle/>
                    <a:p>
                      <a:pPr algn="ctr" fontAlgn="b"/>
                      <a:r>
                        <a:rPr lang="en-GB" sz="1400" b="0" i="0" u="none" strike="noStrike">
                          <a:solidFill>
                            <a:srgbClr val="000000"/>
                          </a:solidFill>
                          <a:effectLst/>
                          <a:latin typeface="Calibri"/>
                        </a:rPr>
                        <a:t>0.94</a:t>
                      </a:r>
                    </a:p>
                  </a:txBody>
                  <a:tcPr marL="0" marR="0" marT="0" marB="0" anchor="ctr"/>
                </a:tc>
                <a:tc>
                  <a:txBody>
                    <a:bodyPr/>
                    <a:lstStyle/>
                    <a:p>
                      <a:pPr algn="ctr" fontAlgn="b"/>
                      <a:r>
                        <a:rPr lang="en-GB" sz="1400" b="0" i="0" u="none" strike="noStrike">
                          <a:solidFill>
                            <a:srgbClr val="000000"/>
                          </a:solidFill>
                          <a:effectLst/>
                          <a:latin typeface="Calibri"/>
                        </a:rPr>
                        <a:t>0.91</a:t>
                      </a:r>
                    </a:p>
                  </a:txBody>
                  <a:tcPr marL="0" marR="0" marT="0" marB="0" anchor="ctr"/>
                </a:tc>
                <a:tc>
                  <a:txBody>
                    <a:bodyPr/>
                    <a:lstStyle/>
                    <a:p>
                      <a:pPr algn="ctr" fontAlgn="b"/>
                      <a:r>
                        <a:rPr lang="en-GB" sz="1400" b="0" i="0" u="none" strike="noStrike">
                          <a:solidFill>
                            <a:srgbClr val="000000"/>
                          </a:solidFill>
                          <a:effectLst/>
                          <a:latin typeface="Calibri"/>
                        </a:rPr>
                        <a:t>0.89</a:t>
                      </a:r>
                    </a:p>
                  </a:txBody>
                  <a:tcPr marL="0" marR="0" marT="0" marB="0" anchor="ctr"/>
                </a:tc>
              </a:tr>
              <a:tr h="375963">
                <a:tc>
                  <a:txBody>
                    <a:bodyPr/>
                    <a:lstStyle/>
                    <a:p>
                      <a:pPr algn="l" fontAlgn="b"/>
                      <a:r>
                        <a:rPr lang="en-GB" sz="2000" u="none" strike="noStrike" dirty="0" smtClean="0">
                          <a:effectLst/>
                        </a:rPr>
                        <a:t>Ecosystem </a:t>
                      </a:r>
                      <a:r>
                        <a:rPr lang="en-GB" sz="2000" u="none" strike="noStrike" dirty="0">
                          <a:effectLst/>
                        </a:rPr>
                        <a:t>Services</a:t>
                      </a:r>
                      <a:endParaRPr lang="en-GB" sz="2000" b="0" i="0" u="none" strike="noStrike" dirty="0">
                        <a:solidFill>
                          <a:srgbClr val="000000"/>
                        </a:solidFill>
                        <a:effectLst/>
                        <a:latin typeface="Calibri"/>
                      </a:endParaRPr>
                    </a:p>
                  </a:txBody>
                  <a:tcPr marL="0" marR="0" marT="0" marB="0" anchor="b"/>
                </a:tc>
                <a:tc>
                  <a:txBody>
                    <a:bodyPr/>
                    <a:lstStyle/>
                    <a:p>
                      <a:pPr algn="ctr" fontAlgn="b"/>
                      <a:r>
                        <a:rPr lang="en-GB" sz="1400" b="0" i="0" u="none" strike="noStrike">
                          <a:solidFill>
                            <a:srgbClr val="000000"/>
                          </a:solidFill>
                          <a:effectLst/>
                          <a:latin typeface="Calibri"/>
                        </a:rPr>
                        <a:t>0.92</a:t>
                      </a:r>
                    </a:p>
                  </a:txBody>
                  <a:tcPr marL="0" marR="0" marT="0" marB="0" anchor="ctr"/>
                </a:tc>
                <a:tc>
                  <a:txBody>
                    <a:bodyPr/>
                    <a:lstStyle/>
                    <a:p>
                      <a:pPr algn="ctr" fontAlgn="b"/>
                      <a:r>
                        <a:rPr lang="en-GB" sz="1400" b="0" i="0" u="none" strike="noStrike" dirty="0">
                          <a:solidFill>
                            <a:srgbClr val="000000"/>
                          </a:solidFill>
                          <a:effectLst/>
                          <a:latin typeface="Calibri"/>
                        </a:rPr>
                        <a:t>0.98</a:t>
                      </a:r>
                    </a:p>
                  </a:txBody>
                  <a:tcPr marL="0" marR="0" marT="0" marB="0" anchor="ctr"/>
                </a:tc>
                <a:tc>
                  <a:txBody>
                    <a:bodyPr/>
                    <a:lstStyle/>
                    <a:p>
                      <a:pPr algn="ctr" fontAlgn="b"/>
                      <a:r>
                        <a:rPr lang="en-GB" sz="1400" b="0" i="0" u="none" strike="noStrike" dirty="0">
                          <a:solidFill>
                            <a:srgbClr val="000000"/>
                          </a:solidFill>
                          <a:effectLst/>
                          <a:latin typeface="Calibri"/>
                        </a:rPr>
                        <a:t>0.97</a:t>
                      </a:r>
                    </a:p>
                  </a:txBody>
                  <a:tcPr marL="0" marR="0" marT="0" marB="0" anchor="ctr"/>
                </a:tc>
                <a:tc>
                  <a:txBody>
                    <a:bodyPr/>
                    <a:lstStyle/>
                    <a:p>
                      <a:pPr algn="ctr" fontAlgn="b"/>
                      <a:r>
                        <a:rPr lang="en-GB" sz="1400" b="0" i="0" u="none" strike="noStrike">
                          <a:solidFill>
                            <a:srgbClr val="000000"/>
                          </a:solidFill>
                          <a:effectLst/>
                          <a:latin typeface="Calibri"/>
                        </a:rPr>
                        <a:t>0.98</a:t>
                      </a:r>
                    </a:p>
                  </a:txBody>
                  <a:tcPr marL="0" marR="0" marT="0" marB="0" anchor="ctr"/>
                </a:tc>
                <a:tc>
                  <a:txBody>
                    <a:bodyPr/>
                    <a:lstStyle/>
                    <a:p>
                      <a:pPr algn="ctr" fontAlgn="b"/>
                      <a:r>
                        <a:rPr lang="en-GB" sz="1400" b="0" i="0" u="none" strike="noStrike">
                          <a:solidFill>
                            <a:srgbClr val="000000"/>
                          </a:solidFill>
                          <a:effectLst/>
                          <a:latin typeface="Calibri"/>
                        </a:rPr>
                        <a:t>0.95</a:t>
                      </a:r>
                    </a:p>
                  </a:txBody>
                  <a:tcPr marL="0" marR="0" marT="0" marB="0" anchor="ctr"/>
                </a:tc>
                <a:tc>
                  <a:txBody>
                    <a:bodyPr/>
                    <a:lstStyle/>
                    <a:p>
                      <a:pPr algn="ctr" fontAlgn="b"/>
                      <a:r>
                        <a:rPr lang="en-GB" sz="1400" b="0" i="0" u="none" strike="noStrike">
                          <a:solidFill>
                            <a:srgbClr val="000000"/>
                          </a:solidFill>
                          <a:effectLst/>
                          <a:latin typeface="Calibri"/>
                        </a:rPr>
                        <a:t>0.96</a:t>
                      </a:r>
                    </a:p>
                  </a:txBody>
                  <a:tcPr marL="0" marR="0" marT="0" marB="0" anchor="ctr"/>
                </a:tc>
                <a:tc>
                  <a:txBody>
                    <a:bodyPr/>
                    <a:lstStyle/>
                    <a:p>
                      <a:pPr algn="ctr" fontAlgn="b"/>
                      <a:r>
                        <a:rPr lang="en-GB" sz="1400" b="0" i="0" u="none" strike="noStrike">
                          <a:solidFill>
                            <a:srgbClr val="000000"/>
                          </a:solidFill>
                          <a:effectLst/>
                          <a:latin typeface="Calibri"/>
                        </a:rPr>
                        <a:t>0.96</a:t>
                      </a:r>
                    </a:p>
                  </a:txBody>
                  <a:tcPr marL="0" marR="0" marT="0" marB="0" anchor="ctr"/>
                </a:tc>
                <a:tc>
                  <a:txBody>
                    <a:bodyPr/>
                    <a:lstStyle/>
                    <a:p>
                      <a:pPr algn="ctr" fontAlgn="b"/>
                      <a:r>
                        <a:rPr lang="en-GB" sz="1400" b="0" i="0" u="none" strike="noStrike">
                          <a:solidFill>
                            <a:srgbClr val="000000"/>
                          </a:solidFill>
                          <a:effectLst/>
                          <a:latin typeface="Calibri"/>
                        </a:rPr>
                        <a:t>0.93</a:t>
                      </a:r>
                    </a:p>
                  </a:txBody>
                  <a:tcPr marL="0" marR="0" marT="0" marB="0" anchor="ctr"/>
                </a:tc>
                <a:tc>
                  <a:txBody>
                    <a:bodyPr/>
                    <a:lstStyle/>
                    <a:p>
                      <a:pPr algn="ctr" fontAlgn="b"/>
                      <a:r>
                        <a:rPr lang="en-GB" sz="1400" b="0" i="0" u="none" strike="noStrike">
                          <a:solidFill>
                            <a:srgbClr val="000000"/>
                          </a:solidFill>
                          <a:effectLst/>
                          <a:latin typeface="Calibri"/>
                        </a:rPr>
                        <a:t>0.97</a:t>
                      </a:r>
                    </a:p>
                  </a:txBody>
                  <a:tcPr marL="0" marR="0" marT="0" marB="0" anchor="ctr"/>
                </a:tc>
                <a:tc>
                  <a:txBody>
                    <a:bodyPr/>
                    <a:lstStyle/>
                    <a:p>
                      <a:pPr algn="ctr" fontAlgn="b"/>
                      <a:r>
                        <a:rPr lang="en-GB" sz="1400" b="0" i="0" u="none" strike="noStrike">
                          <a:solidFill>
                            <a:srgbClr val="000000"/>
                          </a:solidFill>
                          <a:effectLst/>
                          <a:latin typeface="Calibri"/>
                        </a:rPr>
                        <a:t>0.97</a:t>
                      </a:r>
                    </a:p>
                  </a:txBody>
                  <a:tcPr marL="0" marR="0" marT="0" marB="0" anchor="ctr"/>
                </a:tc>
                <a:tc>
                  <a:txBody>
                    <a:bodyPr/>
                    <a:lstStyle/>
                    <a:p>
                      <a:pPr algn="ctr" fontAlgn="b"/>
                      <a:r>
                        <a:rPr lang="en-GB" sz="1400" b="0" i="0" u="none" strike="noStrike">
                          <a:solidFill>
                            <a:srgbClr val="000000"/>
                          </a:solidFill>
                          <a:effectLst/>
                          <a:latin typeface="Calibri"/>
                        </a:rPr>
                        <a:t>0.98</a:t>
                      </a:r>
                    </a:p>
                  </a:txBody>
                  <a:tcPr marL="0" marR="0" marT="0" marB="0" anchor="ctr"/>
                </a:tc>
              </a:tr>
              <a:tr h="751927">
                <a:tc>
                  <a:txBody>
                    <a:bodyPr/>
                    <a:lstStyle/>
                    <a:p>
                      <a:pPr algn="l" fontAlgn="b"/>
                      <a:r>
                        <a:rPr lang="en-GB" sz="2000" u="none" strike="noStrike" dirty="0" smtClean="0">
                          <a:effectLst/>
                        </a:rPr>
                        <a:t>Economic Indicator </a:t>
                      </a:r>
                      <a:r>
                        <a:rPr lang="en-GB" sz="1400" u="none" strike="noStrike" dirty="0" smtClean="0">
                          <a:effectLst/>
                        </a:rPr>
                        <a:t>(</a:t>
                      </a:r>
                      <a:r>
                        <a:rPr lang="en-GB" sz="1600" u="none" strike="noStrike" dirty="0" smtClean="0">
                          <a:effectLst/>
                        </a:rPr>
                        <a:t>GDP)  (R Billions)</a:t>
                      </a:r>
                      <a:endParaRPr lang="en-GB" sz="1600" b="0" i="0" u="none" strike="noStrike" dirty="0">
                        <a:solidFill>
                          <a:srgbClr val="000000"/>
                        </a:solidFill>
                        <a:effectLst/>
                        <a:latin typeface="Calibri"/>
                      </a:endParaRPr>
                    </a:p>
                  </a:txBody>
                  <a:tcPr marL="0" marR="0" marT="0" marB="0" anchor="b"/>
                </a:tc>
                <a:tc>
                  <a:txBody>
                    <a:bodyPr/>
                    <a:lstStyle/>
                    <a:p>
                      <a:pPr algn="ctr" fontAlgn="b"/>
                      <a:r>
                        <a:rPr lang="en-GB" sz="1400" b="0" i="0" u="none" strike="noStrike">
                          <a:solidFill>
                            <a:srgbClr val="000000"/>
                          </a:solidFill>
                          <a:effectLst/>
                          <a:latin typeface="Calibri"/>
                        </a:rPr>
                        <a:t>386.2</a:t>
                      </a:r>
                    </a:p>
                  </a:txBody>
                  <a:tcPr marL="0" marR="0" marT="0" marB="0" anchor="ctr"/>
                </a:tc>
                <a:tc>
                  <a:txBody>
                    <a:bodyPr/>
                    <a:lstStyle/>
                    <a:p>
                      <a:pPr algn="ctr" fontAlgn="b"/>
                      <a:r>
                        <a:rPr lang="en-GB" sz="1400" b="0" i="0" u="none" strike="noStrike">
                          <a:solidFill>
                            <a:srgbClr val="000000"/>
                          </a:solidFill>
                          <a:effectLst/>
                          <a:latin typeface="Calibri"/>
                        </a:rPr>
                        <a:t>348.4</a:t>
                      </a:r>
                    </a:p>
                  </a:txBody>
                  <a:tcPr marL="0" marR="0" marT="0" marB="0" anchor="ctr"/>
                </a:tc>
                <a:tc>
                  <a:txBody>
                    <a:bodyPr/>
                    <a:lstStyle/>
                    <a:p>
                      <a:pPr algn="ctr" fontAlgn="b"/>
                      <a:r>
                        <a:rPr lang="en-GB" sz="1400" b="0" i="0" u="none" strike="noStrike" dirty="0">
                          <a:solidFill>
                            <a:srgbClr val="000000"/>
                          </a:solidFill>
                          <a:effectLst/>
                          <a:latin typeface="Calibri"/>
                        </a:rPr>
                        <a:t>354.1</a:t>
                      </a:r>
                    </a:p>
                  </a:txBody>
                  <a:tcPr marL="0" marR="0" marT="0" marB="0" anchor="ctr"/>
                </a:tc>
                <a:tc>
                  <a:txBody>
                    <a:bodyPr/>
                    <a:lstStyle/>
                    <a:p>
                      <a:pPr algn="ctr" fontAlgn="b"/>
                      <a:r>
                        <a:rPr lang="en-GB" sz="1400" b="0" i="0" u="none" strike="noStrike" dirty="0">
                          <a:solidFill>
                            <a:srgbClr val="000000"/>
                          </a:solidFill>
                          <a:effectLst/>
                          <a:latin typeface="Calibri"/>
                        </a:rPr>
                        <a:t>354.1</a:t>
                      </a:r>
                    </a:p>
                  </a:txBody>
                  <a:tcPr marL="0" marR="0" marT="0" marB="0" anchor="ctr"/>
                </a:tc>
                <a:tc>
                  <a:txBody>
                    <a:bodyPr/>
                    <a:lstStyle/>
                    <a:p>
                      <a:pPr algn="ctr" fontAlgn="b"/>
                      <a:r>
                        <a:rPr lang="en-GB" sz="1400" b="0" i="0" u="none" strike="noStrike" dirty="0">
                          <a:solidFill>
                            <a:srgbClr val="000000"/>
                          </a:solidFill>
                          <a:effectLst/>
                          <a:latin typeface="Calibri"/>
                        </a:rPr>
                        <a:t>351.2</a:t>
                      </a:r>
                    </a:p>
                  </a:txBody>
                  <a:tcPr marL="0" marR="0" marT="0" marB="0" anchor="ctr"/>
                </a:tc>
                <a:tc>
                  <a:txBody>
                    <a:bodyPr/>
                    <a:lstStyle/>
                    <a:p>
                      <a:pPr algn="ctr" fontAlgn="b"/>
                      <a:r>
                        <a:rPr lang="en-GB" sz="1400" b="0" i="0" u="none" strike="noStrike" dirty="0">
                          <a:solidFill>
                            <a:srgbClr val="000000"/>
                          </a:solidFill>
                          <a:effectLst/>
                          <a:latin typeface="Calibri"/>
                        </a:rPr>
                        <a:t>358.4</a:t>
                      </a:r>
                    </a:p>
                  </a:txBody>
                  <a:tcPr marL="0" marR="0" marT="0" marB="0" anchor="ctr"/>
                </a:tc>
                <a:tc>
                  <a:txBody>
                    <a:bodyPr/>
                    <a:lstStyle/>
                    <a:p>
                      <a:pPr algn="ctr" fontAlgn="b"/>
                      <a:r>
                        <a:rPr lang="en-GB" sz="1400" b="0" i="0" u="none" strike="noStrike" dirty="0">
                          <a:solidFill>
                            <a:srgbClr val="000000"/>
                          </a:solidFill>
                          <a:effectLst/>
                          <a:latin typeface="Calibri"/>
                        </a:rPr>
                        <a:t>358.4</a:t>
                      </a:r>
                    </a:p>
                  </a:txBody>
                  <a:tcPr marL="0" marR="0" marT="0" marB="0" anchor="ctr"/>
                </a:tc>
                <a:tc>
                  <a:txBody>
                    <a:bodyPr/>
                    <a:lstStyle/>
                    <a:p>
                      <a:pPr algn="ctr" fontAlgn="b"/>
                      <a:r>
                        <a:rPr lang="en-GB" sz="1400" b="0" i="0" u="none" strike="noStrike">
                          <a:solidFill>
                            <a:srgbClr val="000000"/>
                          </a:solidFill>
                          <a:effectLst/>
                          <a:latin typeface="Calibri"/>
                        </a:rPr>
                        <a:t>357.1</a:t>
                      </a:r>
                    </a:p>
                  </a:txBody>
                  <a:tcPr marL="0" marR="0" marT="0" marB="0" anchor="ctr"/>
                </a:tc>
                <a:tc>
                  <a:txBody>
                    <a:bodyPr/>
                    <a:lstStyle/>
                    <a:p>
                      <a:pPr algn="ctr" fontAlgn="b"/>
                      <a:r>
                        <a:rPr lang="en-GB" sz="1400" b="0" i="0" u="none" strike="noStrike">
                          <a:solidFill>
                            <a:srgbClr val="000000"/>
                          </a:solidFill>
                          <a:effectLst/>
                          <a:latin typeface="Calibri"/>
                        </a:rPr>
                        <a:t>290.2</a:t>
                      </a:r>
                    </a:p>
                  </a:txBody>
                  <a:tcPr marL="0" marR="0" marT="0" marB="0" anchor="ctr"/>
                </a:tc>
                <a:tc>
                  <a:txBody>
                    <a:bodyPr/>
                    <a:lstStyle/>
                    <a:p>
                      <a:pPr algn="ctr" fontAlgn="b"/>
                      <a:r>
                        <a:rPr lang="en-GB" sz="1400" b="0" i="0" u="none" strike="noStrike">
                          <a:solidFill>
                            <a:srgbClr val="000000"/>
                          </a:solidFill>
                          <a:effectLst/>
                          <a:latin typeface="Calibri"/>
                        </a:rPr>
                        <a:t>303.6</a:t>
                      </a:r>
                    </a:p>
                  </a:txBody>
                  <a:tcPr marL="0" marR="0" marT="0" marB="0" anchor="ctr"/>
                </a:tc>
                <a:tc>
                  <a:txBody>
                    <a:bodyPr/>
                    <a:lstStyle/>
                    <a:p>
                      <a:pPr algn="ctr" fontAlgn="b"/>
                      <a:r>
                        <a:rPr lang="en-GB" sz="1400" b="0" i="0" u="none" strike="noStrike" dirty="0">
                          <a:solidFill>
                            <a:srgbClr val="000000"/>
                          </a:solidFill>
                          <a:effectLst/>
                          <a:latin typeface="Calibri"/>
                        </a:rPr>
                        <a:t>348.4</a:t>
                      </a:r>
                    </a:p>
                  </a:txBody>
                  <a:tcPr marL="0" marR="0" marT="0" marB="0" anchor="ctr"/>
                </a:tc>
              </a:tr>
              <a:tr h="375963">
                <a:tc>
                  <a:txBody>
                    <a:bodyPr/>
                    <a:lstStyle/>
                    <a:p>
                      <a:pPr algn="l" fontAlgn="b"/>
                      <a:r>
                        <a:rPr lang="en-GB" sz="2000" u="none" strike="noStrike" dirty="0" smtClean="0">
                          <a:effectLst/>
                        </a:rPr>
                        <a:t>Employment </a:t>
                      </a:r>
                      <a:r>
                        <a:rPr lang="en-GB" sz="1600" u="none" strike="noStrike" dirty="0" smtClean="0">
                          <a:effectLst/>
                        </a:rPr>
                        <a:t>(x1000)</a:t>
                      </a:r>
                      <a:endParaRPr lang="en-GB" sz="2000" b="0" i="0" u="none" strike="noStrike" dirty="0">
                        <a:solidFill>
                          <a:srgbClr val="000000"/>
                        </a:solidFill>
                        <a:effectLst/>
                        <a:latin typeface="Calibri"/>
                      </a:endParaRPr>
                    </a:p>
                  </a:txBody>
                  <a:tcPr marL="0" marR="0" marT="0" marB="0" anchor="b"/>
                </a:tc>
                <a:tc>
                  <a:txBody>
                    <a:bodyPr/>
                    <a:lstStyle/>
                    <a:p>
                      <a:pPr algn="ctr" fontAlgn="b"/>
                      <a:r>
                        <a:rPr lang="en-GB" sz="1400" b="0" i="0" u="none" strike="noStrike">
                          <a:solidFill>
                            <a:srgbClr val="000000"/>
                          </a:solidFill>
                          <a:effectLst/>
                          <a:latin typeface="Calibri"/>
                        </a:rPr>
                        <a:t>403</a:t>
                      </a:r>
                    </a:p>
                  </a:txBody>
                  <a:tcPr marL="0" marR="0" marT="0" marB="0" anchor="ctr"/>
                </a:tc>
                <a:tc>
                  <a:txBody>
                    <a:bodyPr/>
                    <a:lstStyle/>
                    <a:p>
                      <a:pPr algn="ctr" fontAlgn="b"/>
                      <a:r>
                        <a:rPr lang="en-GB" sz="1400" b="0" i="0" u="none" strike="noStrike">
                          <a:solidFill>
                            <a:srgbClr val="000000"/>
                          </a:solidFill>
                          <a:effectLst/>
                          <a:latin typeface="Calibri"/>
                        </a:rPr>
                        <a:t>343</a:t>
                      </a:r>
                    </a:p>
                  </a:txBody>
                  <a:tcPr marL="0" marR="0" marT="0" marB="0" anchor="ctr"/>
                </a:tc>
                <a:tc>
                  <a:txBody>
                    <a:bodyPr/>
                    <a:lstStyle/>
                    <a:p>
                      <a:pPr algn="ctr" fontAlgn="b"/>
                      <a:r>
                        <a:rPr lang="en-GB" sz="1400" b="0" i="0" u="none" strike="noStrike">
                          <a:solidFill>
                            <a:srgbClr val="000000"/>
                          </a:solidFill>
                          <a:effectLst/>
                          <a:latin typeface="Calibri"/>
                        </a:rPr>
                        <a:t>354</a:t>
                      </a:r>
                    </a:p>
                  </a:txBody>
                  <a:tcPr marL="0" marR="0" marT="0" marB="0" anchor="ctr"/>
                </a:tc>
                <a:tc>
                  <a:txBody>
                    <a:bodyPr/>
                    <a:lstStyle/>
                    <a:p>
                      <a:pPr algn="ctr" fontAlgn="b"/>
                      <a:r>
                        <a:rPr lang="en-GB" sz="1400" b="0" i="0" u="none" strike="noStrike">
                          <a:solidFill>
                            <a:srgbClr val="000000"/>
                          </a:solidFill>
                          <a:effectLst/>
                          <a:latin typeface="Calibri"/>
                        </a:rPr>
                        <a:t>354</a:t>
                      </a:r>
                    </a:p>
                  </a:txBody>
                  <a:tcPr marL="0" marR="0" marT="0" marB="0" anchor="ctr"/>
                </a:tc>
                <a:tc>
                  <a:txBody>
                    <a:bodyPr/>
                    <a:lstStyle/>
                    <a:p>
                      <a:pPr algn="ctr" fontAlgn="b"/>
                      <a:r>
                        <a:rPr lang="en-GB" sz="1400" b="0" i="0" u="none" strike="noStrike">
                          <a:solidFill>
                            <a:srgbClr val="000000"/>
                          </a:solidFill>
                          <a:effectLst/>
                          <a:latin typeface="Calibri"/>
                        </a:rPr>
                        <a:t>352</a:t>
                      </a:r>
                    </a:p>
                  </a:txBody>
                  <a:tcPr marL="0" marR="0" marT="0" marB="0" anchor="ctr"/>
                </a:tc>
                <a:tc>
                  <a:txBody>
                    <a:bodyPr/>
                    <a:lstStyle/>
                    <a:p>
                      <a:pPr algn="ctr" fontAlgn="b"/>
                      <a:r>
                        <a:rPr lang="en-GB" sz="1400" b="0" i="0" u="none" strike="noStrike">
                          <a:solidFill>
                            <a:srgbClr val="000000"/>
                          </a:solidFill>
                          <a:effectLst/>
                          <a:latin typeface="Calibri"/>
                        </a:rPr>
                        <a:t>366</a:t>
                      </a:r>
                    </a:p>
                  </a:txBody>
                  <a:tcPr marL="0" marR="0" marT="0" marB="0" anchor="ctr"/>
                </a:tc>
                <a:tc>
                  <a:txBody>
                    <a:bodyPr/>
                    <a:lstStyle/>
                    <a:p>
                      <a:pPr algn="ctr" fontAlgn="b"/>
                      <a:r>
                        <a:rPr lang="en-GB" sz="1400" b="0" i="0" u="none" strike="noStrike" dirty="0">
                          <a:solidFill>
                            <a:srgbClr val="000000"/>
                          </a:solidFill>
                          <a:effectLst/>
                          <a:latin typeface="Calibri"/>
                        </a:rPr>
                        <a:t>366</a:t>
                      </a:r>
                    </a:p>
                  </a:txBody>
                  <a:tcPr marL="0" marR="0" marT="0" marB="0" anchor="ctr"/>
                </a:tc>
                <a:tc>
                  <a:txBody>
                    <a:bodyPr/>
                    <a:lstStyle/>
                    <a:p>
                      <a:pPr algn="ctr" fontAlgn="b"/>
                      <a:r>
                        <a:rPr lang="en-GB" sz="1400" b="0" i="0" u="none" strike="noStrike" dirty="0">
                          <a:solidFill>
                            <a:srgbClr val="000000"/>
                          </a:solidFill>
                          <a:effectLst/>
                          <a:latin typeface="Calibri"/>
                        </a:rPr>
                        <a:t>347</a:t>
                      </a:r>
                    </a:p>
                  </a:txBody>
                  <a:tcPr marL="0" marR="0" marT="0" marB="0" anchor="ctr"/>
                </a:tc>
                <a:tc>
                  <a:txBody>
                    <a:bodyPr/>
                    <a:lstStyle/>
                    <a:p>
                      <a:pPr algn="ctr" fontAlgn="b"/>
                      <a:r>
                        <a:rPr lang="en-GB" sz="1400" b="0" i="0" u="none" strike="noStrike" dirty="0">
                          <a:solidFill>
                            <a:srgbClr val="000000"/>
                          </a:solidFill>
                          <a:effectLst/>
                          <a:latin typeface="Calibri"/>
                        </a:rPr>
                        <a:t>244</a:t>
                      </a:r>
                    </a:p>
                  </a:txBody>
                  <a:tcPr marL="0" marR="0" marT="0" marB="0" anchor="ctr"/>
                </a:tc>
                <a:tc>
                  <a:txBody>
                    <a:bodyPr/>
                    <a:lstStyle/>
                    <a:p>
                      <a:pPr algn="ctr" fontAlgn="b"/>
                      <a:r>
                        <a:rPr lang="en-GB" sz="1400" b="0" i="0" u="none" strike="noStrike" dirty="0">
                          <a:solidFill>
                            <a:srgbClr val="000000"/>
                          </a:solidFill>
                          <a:effectLst/>
                          <a:latin typeface="Calibri"/>
                        </a:rPr>
                        <a:t>261</a:t>
                      </a:r>
                    </a:p>
                  </a:txBody>
                  <a:tcPr marL="0" marR="0" marT="0" marB="0" anchor="ctr"/>
                </a:tc>
                <a:tc>
                  <a:txBody>
                    <a:bodyPr/>
                    <a:lstStyle/>
                    <a:p>
                      <a:pPr algn="ctr" fontAlgn="b"/>
                      <a:r>
                        <a:rPr lang="en-GB" sz="1400" b="0" i="0" u="none" strike="noStrike" dirty="0">
                          <a:solidFill>
                            <a:srgbClr val="000000"/>
                          </a:solidFill>
                          <a:effectLst/>
                          <a:latin typeface="Calibri"/>
                        </a:rPr>
                        <a:t>343</a:t>
                      </a:r>
                    </a:p>
                  </a:txBody>
                  <a:tcPr marL="0" marR="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52220313"/>
              </p:ext>
            </p:extLst>
          </p:nvPr>
        </p:nvGraphicFramePr>
        <p:xfrm>
          <a:off x="1337253" y="3789040"/>
          <a:ext cx="4406900" cy="2273300"/>
        </p:xfrm>
        <a:graphic>
          <a:graphicData uri="http://schemas.openxmlformats.org/drawingml/2006/table">
            <a:tbl>
              <a:tblPr>
                <a:tableStyleId>{22838BEF-8BB2-4498-84A7-C5851F593DF1}</a:tableStyleId>
              </a:tblPr>
              <a:tblGrid>
                <a:gridCol w="3246364"/>
                <a:gridCol w="1160536"/>
              </a:tblGrid>
              <a:tr h="419686">
                <a:tc>
                  <a:txBody>
                    <a:bodyPr/>
                    <a:lstStyle/>
                    <a:p>
                      <a:pPr algn="l" fontAlgn="b"/>
                      <a:r>
                        <a:rPr lang="en-GB" sz="2400" b="1" u="none" strike="noStrike" dirty="0" smtClean="0">
                          <a:effectLst/>
                        </a:rPr>
                        <a:t>Variables</a:t>
                      </a:r>
                    </a:p>
                  </a:txBody>
                  <a:tcPr marL="0" marR="0" marT="0" marB="0" anchor="ctr"/>
                </a:tc>
                <a:tc>
                  <a:txBody>
                    <a:bodyPr/>
                    <a:lstStyle/>
                    <a:p>
                      <a:pPr algn="r" fontAlgn="b"/>
                      <a:r>
                        <a:rPr lang="en-GB" sz="2000" b="1" u="none" strike="noStrike" dirty="0" smtClean="0">
                          <a:effectLst/>
                        </a:rPr>
                        <a:t>Weights</a:t>
                      </a:r>
                      <a:endParaRPr lang="en-GB" sz="2000" b="1" i="0" u="none" strike="noStrike" dirty="0">
                        <a:solidFill>
                          <a:srgbClr val="000000"/>
                        </a:solidFill>
                        <a:effectLst/>
                        <a:latin typeface="Calibri"/>
                      </a:endParaRPr>
                    </a:p>
                  </a:txBody>
                  <a:tcPr marL="0" marR="0" marT="0" marB="0" anchor="b"/>
                </a:tc>
              </a:tr>
              <a:tr h="174870">
                <a:tc gridSpan="2">
                  <a:txBody>
                    <a:bodyPr/>
                    <a:lstStyle/>
                    <a:p>
                      <a:pPr algn="l" fontAlgn="b"/>
                      <a:endParaRPr lang="en-GB" sz="1000" b="1" i="1" u="none" strike="noStrike" dirty="0">
                        <a:solidFill>
                          <a:srgbClr val="000000"/>
                        </a:solidFill>
                        <a:effectLst/>
                        <a:latin typeface="Calibri"/>
                      </a:endParaRPr>
                    </a:p>
                  </a:txBody>
                  <a:tcPr marL="0" marR="0" marT="0" marB="0" anchor="b"/>
                </a:tc>
                <a:tc hMerge="1">
                  <a:txBody>
                    <a:bodyPr/>
                    <a:lstStyle/>
                    <a:p>
                      <a:endParaRPr lang="en-GB"/>
                    </a:p>
                  </a:txBody>
                  <a:tcPr/>
                </a:tc>
              </a:tr>
              <a:tr h="419686">
                <a:tc>
                  <a:txBody>
                    <a:bodyPr/>
                    <a:lstStyle/>
                    <a:p>
                      <a:pPr algn="l" fontAlgn="b"/>
                      <a:r>
                        <a:rPr lang="en-GB" sz="2400" u="none" strike="noStrike" dirty="0" smtClean="0">
                          <a:effectLst/>
                        </a:rPr>
                        <a:t>Ecological  </a:t>
                      </a:r>
                      <a:r>
                        <a:rPr lang="en-GB" sz="2400" u="none" strike="noStrike" dirty="0">
                          <a:effectLst/>
                        </a:rPr>
                        <a:t>Status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0.5</a:t>
                      </a:r>
                      <a:endParaRPr lang="en-GB" dirty="0"/>
                    </a:p>
                  </a:txBody>
                  <a:tcPr marL="0" marR="0" marT="0" marB="0" anchor="ctr"/>
                </a:tc>
              </a:tr>
              <a:tr h="419686">
                <a:tc>
                  <a:txBody>
                    <a:bodyPr/>
                    <a:lstStyle/>
                    <a:p>
                      <a:pPr algn="l" fontAlgn="b"/>
                      <a:r>
                        <a:rPr lang="en-GB" sz="2400" u="none" strike="noStrike" dirty="0" smtClean="0">
                          <a:effectLst/>
                        </a:rPr>
                        <a:t>Ecosystem </a:t>
                      </a:r>
                      <a:r>
                        <a:rPr lang="en-GB" sz="2400" u="none" strike="noStrike" dirty="0">
                          <a:effectLst/>
                        </a:rPr>
                        <a:t>Services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0.05</a:t>
                      </a:r>
                      <a:endParaRPr lang="en-GB" dirty="0"/>
                    </a:p>
                  </a:txBody>
                  <a:tcPr marL="0" marR="0" marT="0" marB="0" anchor="ctr"/>
                </a:tc>
              </a:tr>
              <a:tr h="419686">
                <a:tc>
                  <a:txBody>
                    <a:bodyPr/>
                    <a:lstStyle/>
                    <a:p>
                      <a:pPr algn="l" fontAlgn="b"/>
                      <a:r>
                        <a:rPr lang="en-GB" sz="2400" u="none" strike="noStrike" dirty="0" smtClean="0">
                          <a:effectLst/>
                        </a:rPr>
                        <a:t>Economic </a:t>
                      </a:r>
                      <a:r>
                        <a:rPr lang="en-GB" sz="2400" u="none" strike="noStrike" dirty="0">
                          <a:effectLst/>
                        </a:rPr>
                        <a:t>Indicator </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0.2</a:t>
                      </a:r>
                      <a:endParaRPr lang="en-GB" dirty="0"/>
                    </a:p>
                  </a:txBody>
                  <a:tcPr marL="0" marR="0" marT="0" marB="0" anchor="ctr"/>
                </a:tc>
              </a:tr>
              <a:tr h="419686">
                <a:tc>
                  <a:txBody>
                    <a:bodyPr/>
                    <a:lstStyle/>
                    <a:p>
                      <a:pPr algn="l" fontAlgn="b"/>
                      <a:r>
                        <a:rPr lang="en-GB" sz="2400" u="none" strike="noStrike" dirty="0" smtClean="0">
                          <a:effectLst/>
                        </a:rPr>
                        <a:t>Employment</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0.25</a:t>
                      </a:r>
                      <a:endParaRPr lang="en-GB" dirty="0"/>
                    </a:p>
                  </a:txBody>
                  <a:tcPr marL="0" marR="0" marT="0" marB="0" anchor="ctr"/>
                </a:tc>
              </a:tr>
            </a:tbl>
          </a:graphicData>
        </a:graphic>
      </p:graphicFrame>
      <p:sp>
        <p:nvSpPr>
          <p:cNvPr id="3" name="Right Brace 2"/>
          <p:cNvSpPr/>
          <p:nvPr/>
        </p:nvSpPr>
        <p:spPr>
          <a:xfrm>
            <a:off x="5923150" y="4794738"/>
            <a:ext cx="345057" cy="126760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7" name="Right Brace 6"/>
          <p:cNvSpPr/>
          <p:nvPr/>
        </p:nvSpPr>
        <p:spPr>
          <a:xfrm>
            <a:off x="5920273" y="4390130"/>
            <a:ext cx="345057" cy="3802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5" name="TextBox 4"/>
          <p:cNvSpPr txBox="1"/>
          <p:nvPr/>
        </p:nvSpPr>
        <p:spPr>
          <a:xfrm>
            <a:off x="6318155" y="4373229"/>
            <a:ext cx="1681872"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Ecology</a:t>
            </a:r>
            <a:endParaRPr lang="en-GB" sz="2000" dirty="0">
              <a:solidFill>
                <a:prstClr val="black"/>
              </a:solidFill>
              <a:latin typeface="Arial" charset="0"/>
              <a:ea typeface="MS PGothic" pitchFamily="34" charset="-128"/>
            </a:endParaRPr>
          </a:p>
        </p:txBody>
      </p:sp>
      <p:sp>
        <p:nvSpPr>
          <p:cNvPr id="8" name="TextBox 7"/>
          <p:cNvSpPr txBox="1"/>
          <p:nvPr/>
        </p:nvSpPr>
        <p:spPr>
          <a:xfrm>
            <a:off x="6310849" y="5233678"/>
            <a:ext cx="2608406"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Socio-Economic</a:t>
            </a:r>
            <a:endParaRPr lang="en-GB" sz="2000"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3718672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Futura Md BT" panose="020B0602020204020303" pitchFamily="34" charset="0"/>
              </a:rPr>
              <a:t>Visualisation of Variables Scores</a:t>
            </a:r>
            <a:endParaRPr lang="en-GB" sz="3600" b="1" dirty="0">
              <a:latin typeface="Futura Md BT" panose="020B0602020204020303"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r="4051"/>
          <a:stretch/>
        </p:blipFill>
        <p:spPr bwMode="auto">
          <a:xfrm>
            <a:off x="395536" y="836712"/>
            <a:ext cx="8352928" cy="5544616"/>
          </a:xfrm>
          <a:prstGeom prst="rect">
            <a:avLst/>
          </a:prstGeom>
          <a:noFill/>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0300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latin typeface="Futura Md BT" panose="020B0602020204020303" pitchFamily="34" charset="0"/>
              </a:rPr>
              <a:t>Overall Ranking (Two Rank Methods)</a:t>
            </a:r>
            <a:endParaRPr lang="en-GB" sz="2800" b="1" dirty="0">
              <a:latin typeface="Futura Md BT" panose="020B06020202040203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7318481"/>
              </p:ext>
            </p:extLst>
          </p:nvPr>
        </p:nvGraphicFramePr>
        <p:xfrm>
          <a:off x="323528" y="836712"/>
          <a:ext cx="8424928" cy="2141200"/>
        </p:xfrm>
        <a:graphic>
          <a:graphicData uri="http://schemas.openxmlformats.org/drawingml/2006/table">
            <a:tbl>
              <a:tblPr>
                <a:tableStyleId>{22838BEF-8BB2-4498-84A7-C5851F593DF1}</a:tableStyleId>
              </a:tblPr>
              <a:tblGrid>
                <a:gridCol w="2260577"/>
                <a:gridCol w="612679"/>
                <a:gridCol w="544603"/>
                <a:gridCol w="556341"/>
                <a:gridCol w="556341"/>
                <a:gridCol w="556341"/>
                <a:gridCol w="556341"/>
                <a:gridCol w="556341"/>
                <a:gridCol w="556341"/>
                <a:gridCol w="556341"/>
                <a:gridCol w="556341"/>
                <a:gridCol w="556341"/>
              </a:tblGrid>
              <a:tr h="216113">
                <a:tc rowSpan="2">
                  <a:txBody>
                    <a:bodyPr/>
                    <a:lstStyle/>
                    <a:p>
                      <a:pPr algn="l" fontAlgn="b"/>
                      <a:r>
                        <a:rPr lang="en-ZA" sz="2000" b="1" u="none" strike="noStrike" dirty="0" smtClean="0">
                          <a:effectLst/>
                        </a:rPr>
                        <a:t>Method</a:t>
                      </a:r>
                      <a:endParaRPr lang="en-ZA" sz="2000" b="1" i="0" u="none" strike="noStrike" dirty="0">
                        <a:solidFill>
                          <a:srgbClr val="000000"/>
                        </a:solidFill>
                        <a:effectLst/>
                        <a:latin typeface="Calibri"/>
                      </a:endParaRPr>
                    </a:p>
                  </a:txBody>
                  <a:tcPr marL="0" marR="0" marT="0" marB="0" anchor="ctr"/>
                </a:tc>
                <a:tc gridSpan="11">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2000" b="1" u="none" strike="noStrike" dirty="0" smtClean="0">
                          <a:effectLst/>
                        </a:rPr>
                        <a:t>Scenarios</a:t>
                      </a:r>
                      <a:endParaRPr lang="en-GB" sz="2000" b="1" i="0" u="none" strike="noStrike" dirty="0" smtClean="0">
                        <a:solidFill>
                          <a:srgbClr val="000000"/>
                        </a:solidFill>
                        <a:effectLst/>
                        <a:latin typeface="+mn-lt"/>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2000" b="1" i="0" u="none" strike="noStrike" dirty="0" smtClean="0">
                        <a:solidFill>
                          <a:srgbClr val="000000"/>
                        </a:solidFill>
                        <a:effectLst/>
                        <a:latin typeface="+mn-lt"/>
                      </a:endParaRPr>
                    </a:p>
                  </a:txBody>
                  <a:tcPr marL="0" marR="0" marT="0" marB="0" anchor="b"/>
                </a:tc>
              </a:tr>
              <a:tr h="216113">
                <a:tc vMerge="1">
                  <a:txBody>
                    <a:bodyPr/>
                    <a:lstStyle/>
                    <a:p>
                      <a:pPr algn="l" fontAlgn="b"/>
                      <a:endParaRPr lang="en-ZA" sz="20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GB" sz="1600" b="1" i="0" u="none" strike="noStrike" dirty="0">
                          <a:solidFill>
                            <a:srgbClr val="000000"/>
                          </a:solidFill>
                          <a:effectLst/>
                          <a:latin typeface="Calibri"/>
                        </a:rPr>
                        <a:t>2</a:t>
                      </a:r>
                    </a:p>
                  </a:txBody>
                  <a:tcPr marL="0" marR="0" marT="0" marB="0" anchor="ctr"/>
                </a:tc>
                <a:tc>
                  <a:txBody>
                    <a:bodyPr/>
                    <a:lstStyle/>
                    <a:p>
                      <a:pPr algn="ctr" fontAlgn="b"/>
                      <a:r>
                        <a:rPr lang="en-GB" sz="1600" b="1" i="0" u="none" strike="noStrike" dirty="0">
                          <a:solidFill>
                            <a:srgbClr val="000000"/>
                          </a:solidFill>
                          <a:effectLst/>
                          <a:latin typeface="Calibri"/>
                        </a:rPr>
                        <a:t>21</a:t>
                      </a:r>
                    </a:p>
                  </a:txBody>
                  <a:tcPr marL="0" marR="0" marT="0" marB="0" anchor="ctr"/>
                </a:tc>
                <a:tc>
                  <a:txBody>
                    <a:bodyPr/>
                    <a:lstStyle/>
                    <a:p>
                      <a:pPr algn="ctr" fontAlgn="b"/>
                      <a:r>
                        <a:rPr lang="en-GB" sz="1600" b="1" i="0" u="none" strike="noStrike" dirty="0">
                          <a:solidFill>
                            <a:srgbClr val="000000"/>
                          </a:solidFill>
                          <a:effectLst/>
                          <a:latin typeface="Calibri"/>
                        </a:rPr>
                        <a:t>22</a:t>
                      </a:r>
                    </a:p>
                  </a:txBody>
                  <a:tcPr marL="0" marR="0" marT="0" marB="0" anchor="ctr"/>
                </a:tc>
                <a:tc>
                  <a:txBody>
                    <a:bodyPr/>
                    <a:lstStyle/>
                    <a:p>
                      <a:pPr algn="ctr" fontAlgn="b"/>
                      <a:r>
                        <a:rPr lang="en-GB" sz="1600" b="1" i="0" u="none" strike="noStrike" dirty="0">
                          <a:solidFill>
                            <a:srgbClr val="000000"/>
                          </a:solidFill>
                          <a:effectLst/>
                          <a:latin typeface="Calibri"/>
                        </a:rPr>
                        <a:t>23</a:t>
                      </a:r>
                    </a:p>
                  </a:txBody>
                  <a:tcPr marL="0" marR="0" marT="0" marB="0" anchor="ctr"/>
                </a:tc>
                <a:tc>
                  <a:txBody>
                    <a:bodyPr/>
                    <a:lstStyle/>
                    <a:p>
                      <a:pPr algn="ctr" fontAlgn="b"/>
                      <a:r>
                        <a:rPr lang="en-GB" sz="1600" b="1" i="0" u="none" strike="noStrike" dirty="0">
                          <a:solidFill>
                            <a:srgbClr val="000000"/>
                          </a:solidFill>
                          <a:effectLst/>
                          <a:latin typeface="Calibri"/>
                        </a:rPr>
                        <a:t>31</a:t>
                      </a:r>
                    </a:p>
                  </a:txBody>
                  <a:tcPr marL="0" marR="0" marT="0" marB="0" anchor="ctr"/>
                </a:tc>
                <a:tc>
                  <a:txBody>
                    <a:bodyPr/>
                    <a:lstStyle/>
                    <a:p>
                      <a:pPr algn="ctr" fontAlgn="b"/>
                      <a:r>
                        <a:rPr lang="en-GB" sz="1600" b="1" i="0" u="none" strike="noStrike" dirty="0">
                          <a:solidFill>
                            <a:srgbClr val="000000"/>
                          </a:solidFill>
                          <a:effectLst/>
                          <a:latin typeface="Calibri"/>
                        </a:rPr>
                        <a:t>32</a:t>
                      </a:r>
                    </a:p>
                  </a:txBody>
                  <a:tcPr marL="0" marR="0" marT="0" marB="0" anchor="ctr"/>
                </a:tc>
                <a:tc>
                  <a:txBody>
                    <a:bodyPr/>
                    <a:lstStyle/>
                    <a:p>
                      <a:pPr algn="ctr" fontAlgn="b"/>
                      <a:r>
                        <a:rPr lang="en-GB" sz="1600" b="1" i="0" u="none" strike="noStrike" dirty="0">
                          <a:solidFill>
                            <a:srgbClr val="000000"/>
                          </a:solidFill>
                          <a:effectLst/>
                          <a:latin typeface="Calibri"/>
                        </a:rPr>
                        <a:t>33</a:t>
                      </a:r>
                    </a:p>
                  </a:txBody>
                  <a:tcPr marL="0" marR="0" marT="0" marB="0" anchor="ctr"/>
                </a:tc>
                <a:tc>
                  <a:txBody>
                    <a:bodyPr/>
                    <a:lstStyle/>
                    <a:p>
                      <a:pPr algn="ctr" fontAlgn="b"/>
                      <a:r>
                        <a:rPr lang="en-GB" sz="1600" b="1" i="0" u="none" strike="noStrike" dirty="0">
                          <a:solidFill>
                            <a:srgbClr val="000000"/>
                          </a:solidFill>
                          <a:effectLst/>
                          <a:latin typeface="Calibri"/>
                        </a:rPr>
                        <a:t>4</a:t>
                      </a:r>
                    </a:p>
                  </a:txBody>
                  <a:tcPr marL="0" marR="0" marT="0" marB="0" anchor="ctr"/>
                </a:tc>
                <a:tc>
                  <a:txBody>
                    <a:bodyPr/>
                    <a:lstStyle/>
                    <a:p>
                      <a:pPr algn="ctr" fontAlgn="b"/>
                      <a:r>
                        <a:rPr lang="en-GB" sz="1600" b="1" i="0" u="none" strike="noStrike" dirty="0">
                          <a:solidFill>
                            <a:srgbClr val="000000"/>
                          </a:solidFill>
                          <a:effectLst/>
                          <a:latin typeface="Calibri"/>
                        </a:rPr>
                        <a:t>41</a:t>
                      </a:r>
                    </a:p>
                  </a:txBody>
                  <a:tcPr marL="0" marR="0" marT="0" marB="0" anchor="ctr"/>
                </a:tc>
                <a:tc>
                  <a:txBody>
                    <a:bodyPr/>
                    <a:lstStyle/>
                    <a:p>
                      <a:pPr algn="ctr" fontAlgn="b"/>
                      <a:r>
                        <a:rPr lang="en-GB" sz="1600" b="1" i="0" u="none" strike="noStrike" dirty="0">
                          <a:solidFill>
                            <a:srgbClr val="000000"/>
                          </a:solidFill>
                          <a:effectLst/>
                          <a:latin typeface="Calibri"/>
                        </a:rPr>
                        <a:t>42</a:t>
                      </a:r>
                    </a:p>
                  </a:txBody>
                  <a:tcPr marL="0" marR="0" marT="0" marB="0" anchor="ctr"/>
                </a:tc>
                <a:tc>
                  <a:txBody>
                    <a:bodyPr/>
                    <a:lstStyle/>
                    <a:p>
                      <a:pPr algn="ctr" fontAlgn="b"/>
                      <a:r>
                        <a:rPr lang="en-ZA" sz="1600" b="1" i="0" u="none" strike="noStrike" dirty="0" smtClean="0">
                          <a:solidFill>
                            <a:srgbClr val="000000"/>
                          </a:solidFill>
                          <a:effectLst/>
                          <a:latin typeface="Calibri"/>
                        </a:rPr>
                        <a:t>21b</a:t>
                      </a:r>
                      <a:endParaRPr lang="en-GB" sz="1600" b="1" i="0" u="none" strike="noStrike" dirty="0">
                        <a:solidFill>
                          <a:srgbClr val="000000"/>
                        </a:solidFill>
                        <a:effectLst/>
                        <a:latin typeface="Calibri"/>
                      </a:endParaRPr>
                    </a:p>
                  </a:txBody>
                  <a:tcPr marL="0" marR="0" marT="0" marB="0" anchor="ctr"/>
                </a:tc>
              </a:tr>
              <a:tr h="216113">
                <a:tc>
                  <a:txBody>
                    <a:bodyPr/>
                    <a:lstStyle/>
                    <a:p>
                      <a:pPr algn="l" fontAlgn="b"/>
                      <a:r>
                        <a:rPr lang="en-ZA" sz="1600" u="none" strike="noStrike" dirty="0">
                          <a:effectLst/>
                        </a:rPr>
                        <a:t>Overall Score (Rank Order method)</a:t>
                      </a:r>
                      <a:endParaRPr lang="en-ZA" sz="1600" b="1" i="0" u="none" strike="noStrike" dirty="0">
                        <a:solidFill>
                          <a:srgbClr val="000000"/>
                        </a:solidFill>
                        <a:effectLst/>
                        <a:latin typeface="Calibri"/>
                      </a:endParaRPr>
                    </a:p>
                  </a:txBody>
                  <a:tcPr marL="0" marR="0" marT="0" marB="0" anchor="b"/>
                </a:tc>
                <a:tc>
                  <a:txBody>
                    <a:bodyPr/>
                    <a:lstStyle/>
                    <a:p>
                      <a:pPr algn="ctr" fontAlgn="b"/>
                      <a:r>
                        <a:rPr lang="en-GB" sz="1400" b="0" i="0" u="none" strike="noStrike" dirty="0">
                          <a:solidFill>
                            <a:srgbClr val="000000"/>
                          </a:solidFill>
                          <a:effectLst/>
                          <a:latin typeface="+mn-lt"/>
                        </a:rPr>
                        <a:t>5.50</a:t>
                      </a:r>
                    </a:p>
                  </a:txBody>
                  <a:tcPr marL="0" marR="0" marT="0" marB="0" anchor="ctr"/>
                </a:tc>
                <a:tc>
                  <a:txBody>
                    <a:bodyPr/>
                    <a:lstStyle/>
                    <a:p>
                      <a:pPr algn="ctr" fontAlgn="b"/>
                      <a:r>
                        <a:rPr lang="en-GB" sz="1400" b="0" i="0" u="none" strike="noStrike" dirty="0">
                          <a:solidFill>
                            <a:srgbClr val="000000"/>
                          </a:solidFill>
                          <a:effectLst/>
                          <a:latin typeface="+mn-lt"/>
                        </a:rPr>
                        <a:t>7.55</a:t>
                      </a:r>
                    </a:p>
                  </a:txBody>
                  <a:tcPr marL="0" marR="0" marT="0" marB="0" anchor="ctr"/>
                </a:tc>
                <a:tc>
                  <a:txBody>
                    <a:bodyPr/>
                    <a:lstStyle/>
                    <a:p>
                      <a:pPr algn="ctr" fontAlgn="b"/>
                      <a:r>
                        <a:rPr lang="en-GB" sz="1400" b="0" i="0" u="none" strike="noStrike" dirty="0">
                          <a:solidFill>
                            <a:srgbClr val="000000"/>
                          </a:solidFill>
                          <a:effectLst/>
                          <a:latin typeface="+mn-lt"/>
                        </a:rPr>
                        <a:t>7.28</a:t>
                      </a:r>
                    </a:p>
                  </a:txBody>
                  <a:tcPr marL="0" marR="0" marT="0" marB="0" anchor="ctr"/>
                </a:tc>
                <a:tc>
                  <a:txBody>
                    <a:bodyPr/>
                    <a:lstStyle/>
                    <a:p>
                      <a:pPr algn="ctr" fontAlgn="b"/>
                      <a:r>
                        <a:rPr lang="en-GB" sz="1400" b="0" i="0" u="none" strike="noStrike" dirty="0">
                          <a:solidFill>
                            <a:srgbClr val="000000"/>
                          </a:solidFill>
                          <a:effectLst/>
                          <a:latin typeface="+mn-lt"/>
                        </a:rPr>
                        <a:t>7.48</a:t>
                      </a:r>
                    </a:p>
                  </a:txBody>
                  <a:tcPr marL="0" marR="0" marT="0" marB="0" anchor="ctr"/>
                </a:tc>
                <a:tc>
                  <a:txBody>
                    <a:bodyPr/>
                    <a:lstStyle/>
                    <a:p>
                      <a:pPr algn="ctr" fontAlgn="b"/>
                      <a:r>
                        <a:rPr lang="en-GB" sz="1400" b="0" i="0" u="none" strike="noStrike">
                          <a:solidFill>
                            <a:srgbClr val="000000"/>
                          </a:solidFill>
                          <a:effectLst/>
                          <a:latin typeface="+mn-lt"/>
                        </a:rPr>
                        <a:t>5.65</a:t>
                      </a:r>
                    </a:p>
                  </a:txBody>
                  <a:tcPr marL="0" marR="0" marT="0" marB="0" anchor="ctr"/>
                </a:tc>
                <a:tc>
                  <a:txBody>
                    <a:bodyPr/>
                    <a:lstStyle/>
                    <a:p>
                      <a:pPr algn="ctr" fontAlgn="b"/>
                      <a:r>
                        <a:rPr lang="en-GB" sz="1400" b="0" i="0" u="none" strike="noStrike">
                          <a:solidFill>
                            <a:srgbClr val="000000"/>
                          </a:solidFill>
                          <a:effectLst/>
                          <a:latin typeface="+mn-lt"/>
                        </a:rPr>
                        <a:t>6.28</a:t>
                      </a:r>
                    </a:p>
                  </a:txBody>
                  <a:tcPr marL="0" marR="0" marT="0" marB="0" anchor="ctr"/>
                </a:tc>
                <a:tc>
                  <a:txBody>
                    <a:bodyPr/>
                    <a:lstStyle/>
                    <a:p>
                      <a:pPr algn="ctr" fontAlgn="b"/>
                      <a:r>
                        <a:rPr lang="en-GB" sz="1400" b="0" i="0" u="none" strike="noStrike">
                          <a:solidFill>
                            <a:srgbClr val="000000"/>
                          </a:solidFill>
                          <a:effectLst/>
                          <a:latin typeface="+mn-lt"/>
                        </a:rPr>
                        <a:t>6.23</a:t>
                      </a:r>
                    </a:p>
                  </a:txBody>
                  <a:tcPr marL="0" marR="0" marT="0" marB="0" anchor="ctr"/>
                </a:tc>
                <a:tc>
                  <a:txBody>
                    <a:bodyPr/>
                    <a:lstStyle/>
                    <a:p>
                      <a:pPr algn="ctr" fontAlgn="b"/>
                      <a:r>
                        <a:rPr lang="en-GB" sz="1400" b="0" i="0" u="none" strike="noStrike">
                          <a:solidFill>
                            <a:srgbClr val="000000"/>
                          </a:solidFill>
                          <a:effectLst/>
                          <a:latin typeface="+mn-lt"/>
                        </a:rPr>
                        <a:t>3.95</a:t>
                      </a:r>
                    </a:p>
                  </a:txBody>
                  <a:tcPr marL="0" marR="0" marT="0" marB="0" anchor="ctr"/>
                </a:tc>
                <a:tc>
                  <a:txBody>
                    <a:bodyPr/>
                    <a:lstStyle/>
                    <a:p>
                      <a:pPr algn="ctr" fontAlgn="b"/>
                      <a:r>
                        <a:rPr lang="en-GB" sz="1400" b="0" i="0" u="none" strike="noStrike">
                          <a:solidFill>
                            <a:srgbClr val="000000"/>
                          </a:solidFill>
                          <a:effectLst/>
                          <a:latin typeface="+mn-lt"/>
                        </a:rPr>
                        <a:t>5.85</a:t>
                      </a:r>
                    </a:p>
                  </a:txBody>
                  <a:tcPr marL="0" marR="0" marT="0" marB="0" anchor="ctr"/>
                </a:tc>
                <a:tc>
                  <a:txBody>
                    <a:bodyPr/>
                    <a:lstStyle/>
                    <a:p>
                      <a:pPr algn="ctr" fontAlgn="b"/>
                      <a:r>
                        <a:rPr lang="en-GB" sz="1400" b="0" i="0" u="none" strike="noStrike">
                          <a:solidFill>
                            <a:srgbClr val="000000"/>
                          </a:solidFill>
                          <a:effectLst/>
                          <a:latin typeface="+mn-lt"/>
                        </a:rPr>
                        <a:t>5.70</a:t>
                      </a:r>
                    </a:p>
                  </a:txBody>
                  <a:tcPr marL="0" marR="0" marT="0" marB="0" anchor="ctr"/>
                </a:tc>
                <a:tc>
                  <a:txBody>
                    <a:bodyPr/>
                    <a:lstStyle/>
                    <a:p>
                      <a:pPr algn="ctr" fontAlgn="b"/>
                      <a:r>
                        <a:rPr lang="en-GB" sz="1400" b="0" i="0" u="none" strike="noStrike">
                          <a:solidFill>
                            <a:srgbClr val="000000"/>
                          </a:solidFill>
                          <a:effectLst/>
                          <a:latin typeface="+mn-lt"/>
                        </a:rPr>
                        <a:t>4.55</a:t>
                      </a:r>
                    </a:p>
                  </a:txBody>
                  <a:tcPr marL="0" marR="0" marT="0" marB="0" anchor="ctr"/>
                </a:tc>
              </a:tr>
              <a:tr h="224758">
                <a:tc>
                  <a:txBody>
                    <a:bodyPr/>
                    <a:lstStyle/>
                    <a:p>
                      <a:pPr algn="l" fontAlgn="b"/>
                      <a:r>
                        <a:rPr lang="en-ZA" sz="1600" u="none" strike="noStrike" dirty="0" smtClean="0">
                          <a:effectLst/>
                        </a:rPr>
                        <a:t>Rank </a:t>
                      </a:r>
                      <a:r>
                        <a:rPr lang="en-ZA" sz="1600" u="none" strike="noStrike" dirty="0">
                          <a:effectLst/>
                        </a:rPr>
                        <a:t>(1 = best, </a:t>
                      </a:r>
                      <a:r>
                        <a:rPr lang="en-ZA" sz="1600" u="none" strike="noStrike" dirty="0" smtClean="0">
                          <a:effectLst/>
                        </a:rPr>
                        <a:t>10 </a:t>
                      </a:r>
                      <a:r>
                        <a:rPr lang="en-ZA" sz="1600" u="none" strike="noStrike" dirty="0">
                          <a:effectLst/>
                        </a:rPr>
                        <a:t>= </a:t>
                      </a:r>
                      <a:r>
                        <a:rPr lang="en-ZA" sz="1600" u="none" strike="noStrike" dirty="0" smtClean="0">
                          <a:effectLst/>
                        </a:rPr>
                        <a:t>worse)</a:t>
                      </a:r>
                      <a:endParaRPr lang="en-ZA" sz="1600" b="0" i="0" u="none" strike="noStrike" dirty="0">
                        <a:solidFill>
                          <a:srgbClr val="000000"/>
                        </a:solidFill>
                        <a:effectLst/>
                        <a:latin typeface="Calibri"/>
                      </a:endParaRPr>
                    </a:p>
                  </a:txBody>
                  <a:tcPr marL="0" marR="0" marT="0" marB="0" anchor="b"/>
                </a:tc>
                <a:tc>
                  <a:txBody>
                    <a:bodyPr/>
                    <a:lstStyle/>
                    <a:p>
                      <a:pPr algn="ctr" fontAlgn="b"/>
                      <a:r>
                        <a:rPr lang="en-GB" sz="1400" b="0" i="0" u="none" strike="noStrike">
                          <a:solidFill>
                            <a:srgbClr val="000000"/>
                          </a:solidFill>
                          <a:effectLst/>
                          <a:latin typeface="+mn-lt"/>
                        </a:rPr>
                        <a:t>9</a:t>
                      </a:r>
                    </a:p>
                  </a:txBody>
                  <a:tcPr marL="0" marR="0" marT="0" marB="0" anchor="ctr"/>
                </a:tc>
                <a:tc>
                  <a:txBody>
                    <a:bodyPr/>
                    <a:lstStyle/>
                    <a:p>
                      <a:pPr algn="ctr" fontAlgn="b"/>
                      <a:r>
                        <a:rPr lang="en-GB" sz="1400" b="0" i="0" u="none" strike="noStrike" dirty="0">
                          <a:solidFill>
                            <a:srgbClr val="FF0000"/>
                          </a:solidFill>
                          <a:effectLst/>
                          <a:latin typeface="+mn-lt"/>
                        </a:rPr>
                        <a:t>1</a:t>
                      </a:r>
                    </a:p>
                  </a:txBody>
                  <a:tcPr marL="0" marR="0" marT="0" marB="0" anchor="ctr"/>
                </a:tc>
                <a:tc>
                  <a:txBody>
                    <a:bodyPr/>
                    <a:lstStyle/>
                    <a:p>
                      <a:pPr algn="ctr" fontAlgn="b"/>
                      <a:r>
                        <a:rPr lang="en-GB" sz="1400" b="0" i="0" u="none" strike="noStrike" dirty="0">
                          <a:solidFill>
                            <a:srgbClr val="000000"/>
                          </a:solidFill>
                          <a:effectLst/>
                          <a:latin typeface="+mn-lt"/>
                        </a:rPr>
                        <a:t>3</a:t>
                      </a:r>
                    </a:p>
                  </a:txBody>
                  <a:tcPr marL="0" marR="0" marT="0" marB="0" anchor="ctr"/>
                </a:tc>
                <a:tc>
                  <a:txBody>
                    <a:bodyPr/>
                    <a:lstStyle/>
                    <a:p>
                      <a:pPr algn="ctr" fontAlgn="b"/>
                      <a:r>
                        <a:rPr lang="en-GB" sz="1400" b="0" i="0" u="none" strike="noStrike" dirty="0">
                          <a:solidFill>
                            <a:srgbClr val="000000"/>
                          </a:solidFill>
                          <a:effectLst/>
                          <a:latin typeface="+mn-lt"/>
                        </a:rPr>
                        <a:t>2</a:t>
                      </a:r>
                    </a:p>
                  </a:txBody>
                  <a:tcPr marL="0" marR="0" marT="0" marB="0" anchor="ctr"/>
                </a:tc>
                <a:tc>
                  <a:txBody>
                    <a:bodyPr/>
                    <a:lstStyle/>
                    <a:p>
                      <a:pPr algn="ctr" fontAlgn="b"/>
                      <a:r>
                        <a:rPr lang="en-GB" sz="1400" b="0" i="0" u="none" strike="noStrike" dirty="0">
                          <a:solidFill>
                            <a:srgbClr val="000000"/>
                          </a:solidFill>
                          <a:effectLst/>
                          <a:latin typeface="+mn-lt"/>
                        </a:rPr>
                        <a:t>8</a:t>
                      </a:r>
                    </a:p>
                  </a:txBody>
                  <a:tcPr marL="0" marR="0" marT="0" marB="0" anchor="ctr"/>
                </a:tc>
                <a:tc>
                  <a:txBody>
                    <a:bodyPr/>
                    <a:lstStyle/>
                    <a:p>
                      <a:pPr algn="ctr" fontAlgn="b"/>
                      <a:r>
                        <a:rPr lang="en-GB" sz="1400" b="0" i="0" u="none" strike="noStrike" dirty="0">
                          <a:solidFill>
                            <a:srgbClr val="000000"/>
                          </a:solidFill>
                          <a:effectLst/>
                          <a:latin typeface="+mn-lt"/>
                        </a:rPr>
                        <a:t>4</a:t>
                      </a:r>
                    </a:p>
                  </a:txBody>
                  <a:tcPr marL="0" marR="0" marT="0" marB="0" anchor="ctr"/>
                </a:tc>
                <a:tc>
                  <a:txBody>
                    <a:bodyPr/>
                    <a:lstStyle/>
                    <a:p>
                      <a:pPr algn="ctr" fontAlgn="b"/>
                      <a:r>
                        <a:rPr lang="en-GB" sz="1400" b="0" i="0" u="none" strike="noStrike" dirty="0">
                          <a:solidFill>
                            <a:srgbClr val="000000"/>
                          </a:solidFill>
                          <a:effectLst/>
                          <a:latin typeface="+mn-lt"/>
                        </a:rPr>
                        <a:t>5</a:t>
                      </a:r>
                    </a:p>
                  </a:txBody>
                  <a:tcPr marL="0" marR="0" marT="0" marB="0" anchor="ctr"/>
                </a:tc>
                <a:tc>
                  <a:txBody>
                    <a:bodyPr/>
                    <a:lstStyle/>
                    <a:p>
                      <a:pPr algn="ctr" fontAlgn="b"/>
                      <a:r>
                        <a:rPr lang="en-GB" sz="1400" b="0" i="0" u="none" strike="noStrike" dirty="0">
                          <a:solidFill>
                            <a:srgbClr val="000000"/>
                          </a:solidFill>
                          <a:effectLst/>
                          <a:latin typeface="+mn-lt"/>
                        </a:rPr>
                        <a:t>11</a:t>
                      </a:r>
                    </a:p>
                  </a:txBody>
                  <a:tcPr marL="0" marR="0" marT="0" marB="0" anchor="ctr"/>
                </a:tc>
                <a:tc>
                  <a:txBody>
                    <a:bodyPr/>
                    <a:lstStyle/>
                    <a:p>
                      <a:pPr algn="ctr" fontAlgn="b"/>
                      <a:r>
                        <a:rPr lang="en-GB" sz="1400" b="0" i="0" u="none" strike="noStrike" dirty="0">
                          <a:solidFill>
                            <a:srgbClr val="000000"/>
                          </a:solidFill>
                          <a:effectLst/>
                          <a:latin typeface="+mn-lt"/>
                        </a:rPr>
                        <a:t>6</a:t>
                      </a:r>
                    </a:p>
                  </a:txBody>
                  <a:tcPr marL="0" marR="0" marT="0" marB="0" anchor="ctr"/>
                </a:tc>
                <a:tc>
                  <a:txBody>
                    <a:bodyPr/>
                    <a:lstStyle/>
                    <a:p>
                      <a:pPr algn="ctr" fontAlgn="b"/>
                      <a:r>
                        <a:rPr lang="en-GB" sz="1400" b="0" i="0" u="none" strike="noStrike" dirty="0">
                          <a:solidFill>
                            <a:srgbClr val="000000"/>
                          </a:solidFill>
                          <a:effectLst/>
                          <a:latin typeface="+mn-lt"/>
                        </a:rPr>
                        <a:t>7</a:t>
                      </a:r>
                    </a:p>
                  </a:txBody>
                  <a:tcPr marL="0" marR="0" marT="0" marB="0" anchor="ctr"/>
                </a:tc>
                <a:tc>
                  <a:txBody>
                    <a:bodyPr/>
                    <a:lstStyle/>
                    <a:p>
                      <a:pPr algn="ctr" fontAlgn="b"/>
                      <a:r>
                        <a:rPr lang="en-GB" sz="1400" b="0" i="0" u="none" strike="noStrike" dirty="0">
                          <a:solidFill>
                            <a:srgbClr val="000000"/>
                          </a:solidFill>
                          <a:effectLst/>
                          <a:latin typeface="+mn-lt"/>
                        </a:rPr>
                        <a:t>10</a:t>
                      </a:r>
                    </a:p>
                  </a:txBody>
                  <a:tcPr marL="0" marR="0" marT="0" marB="0" anchor="ctr"/>
                </a:tc>
              </a:tr>
              <a:tr h="129520">
                <a:tc gridSpan="5">
                  <a:txBody>
                    <a:bodyPr/>
                    <a:lstStyle/>
                    <a:p>
                      <a:pPr algn="ctr" fontAlgn="b"/>
                      <a:endParaRPr lang="en-GB" sz="100" b="0" i="0" u="none" strike="noStrike" dirty="0">
                        <a:solidFill>
                          <a:srgbClr val="000000"/>
                        </a:solidFill>
                        <a:effectLst/>
                        <a:latin typeface="+mn-lt"/>
                      </a:endParaRPr>
                    </a:p>
                  </a:txBody>
                  <a:tcPr marL="0" marR="0" marT="0" marB="0" anchor="ctr"/>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a:txBody>
                    <a:bodyPr/>
                    <a:lstStyle/>
                    <a:p>
                      <a:pPr algn="ctr" fontAlgn="b"/>
                      <a:endParaRPr lang="en-GB" sz="100" b="0" i="0" u="none" strike="noStrike" dirty="0">
                        <a:solidFill>
                          <a:srgbClr val="000000"/>
                        </a:solidFill>
                        <a:effectLst/>
                        <a:latin typeface="+mn-lt"/>
                      </a:endParaRPr>
                    </a:p>
                  </a:txBody>
                  <a:tcPr marL="0" marR="0" marT="0" marB="0" anchor="ctr"/>
                </a:tc>
                <a:tc>
                  <a:txBody>
                    <a:bodyPr/>
                    <a:lstStyle/>
                    <a:p>
                      <a:pPr algn="ctr" fontAlgn="b"/>
                      <a:endParaRPr lang="en-GB" sz="100" b="0" i="0" u="none" strike="noStrike" dirty="0">
                        <a:solidFill>
                          <a:srgbClr val="000000"/>
                        </a:solidFill>
                        <a:effectLst/>
                        <a:latin typeface="+mn-lt"/>
                      </a:endParaRPr>
                    </a:p>
                  </a:txBody>
                  <a:tcPr marL="0" marR="0" marT="0" marB="0" anchor="ctr"/>
                </a:tc>
                <a:tc>
                  <a:txBody>
                    <a:bodyPr/>
                    <a:lstStyle/>
                    <a:p>
                      <a:pPr algn="ctr" fontAlgn="b"/>
                      <a:endParaRPr lang="en-GB" sz="100" b="0" i="0" u="none" strike="noStrike" dirty="0">
                        <a:solidFill>
                          <a:srgbClr val="000000"/>
                        </a:solidFill>
                        <a:effectLst/>
                        <a:latin typeface="+mn-lt"/>
                      </a:endParaRPr>
                    </a:p>
                  </a:txBody>
                  <a:tcPr marL="0" marR="0" marT="0" marB="0" anchor="ctr"/>
                </a:tc>
                <a:tc>
                  <a:txBody>
                    <a:bodyPr/>
                    <a:lstStyle/>
                    <a:p>
                      <a:pPr algn="ctr" fontAlgn="b"/>
                      <a:endParaRPr lang="en-GB" sz="100" b="0" i="0" u="none" strike="noStrike" dirty="0">
                        <a:solidFill>
                          <a:srgbClr val="000000"/>
                        </a:solidFill>
                        <a:effectLst/>
                        <a:latin typeface="+mn-lt"/>
                      </a:endParaRPr>
                    </a:p>
                  </a:txBody>
                  <a:tcPr marL="0" marR="0" marT="0" marB="0" anchor="ctr"/>
                </a:tc>
                <a:tc>
                  <a:txBody>
                    <a:bodyPr/>
                    <a:lstStyle/>
                    <a:p>
                      <a:pPr algn="ctr" fontAlgn="b"/>
                      <a:endParaRPr lang="en-GB" sz="100" b="0" i="0" u="none" strike="noStrike" dirty="0">
                        <a:solidFill>
                          <a:srgbClr val="000000"/>
                        </a:solidFill>
                        <a:effectLst/>
                        <a:latin typeface="+mn-lt"/>
                      </a:endParaRPr>
                    </a:p>
                  </a:txBody>
                  <a:tcPr marL="0" marR="0" marT="0" marB="0" anchor="ctr"/>
                </a:tc>
                <a:tc>
                  <a:txBody>
                    <a:bodyPr/>
                    <a:lstStyle/>
                    <a:p>
                      <a:pPr algn="ctr" fontAlgn="b"/>
                      <a:endParaRPr lang="en-GB" sz="100" b="0" i="0" u="none" strike="noStrike" dirty="0">
                        <a:solidFill>
                          <a:srgbClr val="000000"/>
                        </a:solidFill>
                        <a:effectLst/>
                        <a:latin typeface="+mn-lt"/>
                      </a:endParaRPr>
                    </a:p>
                  </a:txBody>
                  <a:tcPr marL="0" marR="0" marT="0" marB="0" anchor="ctr"/>
                </a:tc>
                <a:tc>
                  <a:txBody>
                    <a:bodyPr/>
                    <a:lstStyle/>
                    <a:p>
                      <a:pPr algn="ctr" fontAlgn="b"/>
                      <a:endParaRPr lang="en-GB" sz="100" b="0" i="0" u="none" strike="noStrike" dirty="0">
                        <a:solidFill>
                          <a:srgbClr val="000000"/>
                        </a:solidFill>
                        <a:effectLst/>
                        <a:latin typeface="+mn-lt"/>
                      </a:endParaRPr>
                    </a:p>
                  </a:txBody>
                  <a:tcPr marL="0" marR="0" marT="0" marB="0" anchor="ctr"/>
                </a:tc>
              </a:tr>
              <a:tr h="138165">
                <a:tc>
                  <a:txBody>
                    <a:bodyPr/>
                    <a:lstStyle/>
                    <a:p>
                      <a:pPr algn="l" fontAlgn="b"/>
                      <a:r>
                        <a:rPr lang="en-GB" sz="1600" u="none" strike="noStrike" dirty="0">
                          <a:effectLst/>
                        </a:rPr>
                        <a:t>Overall Score (Normalisation Method</a:t>
                      </a:r>
                      <a:r>
                        <a:rPr lang="en-GB" sz="1600" u="none" strike="noStrike" dirty="0" smtClean="0">
                          <a:effectLst/>
                        </a:rPr>
                        <a:t>)</a:t>
                      </a:r>
                      <a:endParaRPr lang="en-GB" sz="1600" u="none" strike="noStrike" dirty="0">
                        <a:effectLst/>
                      </a:endParaRPr>
                    </a:p>
                  </a:txBody>
                  <a:tcPr marL="0" marR="0" marT="0" marB="0" anchor="b"/>
                </a:tc>
                <a:tc>
                  <a:txBody>
                    <a:bodyPr/>
                    <a:lstStyle/>
                    <a:p>
                      <a:pPr algn="ctr" fontAlgn="b"/>
                      <a:r>
                        <a:rPr lang="en-GB" sz="1400" b="0" i="0" u="none" strike="noStrike">
                          <a:solidFill>
                            <a:srgbClr val="000000"/>
                          </a:solidFill>
                          <a:effectLst/>
                          <a:latin typeface="Calibri"/>
                        </a:rPr>
                        <a:t>0.45</a:t>
                      </a:r>
                    </a:p>
                  </a:txBody>
                  <a:tcPr marL="0" marR="0" marT="0" marB="0" anchor="ctr"/>
                </a:tc>
                <a:tc>
                  <a:txBody>
                    <a:bodyPr/>
                    <a:lstStyle/>
                    <a:p>
                      <a:pPr algn="ctr" fontAlgn="b"/>
                      <a:r>
                        <a:rPr lang="en-GB" sz="1400" b="0" i="0" u="none" strike="noStrike">
                          <a:solidFill>
                            <a:srgbClr val="000000"/>
                          </a:solidFill>
                          <a:effectLst/>
                          <a:latin typeface="Calibri"/>
                        </a:rPr>
                        <a:t>0.83</a:t>
                      </a:r>
                    </a:p>
                  </a:txBody>
                  <a:tcPr marL="0" marR="0" marT="0" marB="0" anchor="ctr"/>
                </a:tc>
                <a:tc>
                  <a:txBody>
                    <a:bodyPr/>
                    <a:lstStyle/>
                    <a:p>
                      <a:pPr algn="ctr" fontAlgn="b"/>
                      <a:r>
                        <a:rPr lang="en-GB" sz="1400" b="0" i="0" u="none" strike="noStrike">
                          <a:solidFill>
                            <a:srgbClr val="000000"/>
                          </a:solidFill>
                          <a:effectLst/>
                          <a:latin typeface="Calibri"/>
                        </a:rPr>
                        <a:t>0.77</a:t>
                      </a:r>
                    </a:p>
                  </a:txBody>
                  <a:tcPr marL="0" marR="0" marT="0" marB="0" anchor="ctr"/>
                </a:tc>
                <a:tc>
                  <a:txBody>
                    <a:bodyPr/>
                    <a:lstStyle/>
                    <a:p>
                      <a:pPr algn="ctr" fontAlgn="b"/>
                      <a:r>
                        <a:rPr lang="en-GB" sz="1400" b="0" i="0" u="none" strike="noStrike">
                          <a:solidFill>
                            <a:srgbClr val="000000"/>
                          </a:solidFill>
                          <a:effectLst/>
                          <a:latin typeface="Calibri"/>
                        </a:rPr>
                        <a:t>0.78</a:t>
                      </a:r>
                    </a:p>
                  </a:txBody>
                  <a:tcPr marL="0" marR="0" marT="0" marB="0" anchor="ctr"/>
                </a:tc>
                <a:tc>
                  <a:txBody>
                    <a:bodyPr/>
                    <a:lstStyle/>
                    <a:p>
                      <a:pPr algn="ctr" fontAlgn="b"/>
                      <a:r>
                        <a:rPr lang="en-GB" sz="1400" b="0" i="0" u="none" strike="noStrike">
                          <a:solidFill>
                            <a:srgbClr val="000000"/>
                          </a:solidFill>
                          <a:effectLst/>
                          <a:latin typeface="Calibri"/>
                        </a:rPr>
                        <a:t>0.72</a:t>
                      </a:r>
                    </a:p>
                  </a:txBody>
                  <a:tcPr marL="0" marR="0" marT="0" marB="0" anchor="ctr"/>
                </a:tc>
                <a:tc>
                  <a:txBody>
                    <a:bodyPr/>
                    <a:lstStyle/>
                    <a:p>
                      <a:pPr algn="ctr" fontAlgn="b"/>
                      <a:r>
                        <a:rPr lang="en-GB" sz="1400" b="0" i="0" u="none" strike="noStrike">
                          <a:solidFill>
                            <a:srgbClr val="000000"/>
                          </a:solidFill>
                          <a:effectLst/>
                          <a:latin typeface="Calibri"/>
                        </a:rPr>
                        <a:t>0.68</a:t>
                      </a:r>
                    </a:p>
                  </a:txBody>
                  <a:tcPr marL="0" marR="0" marT="0" marB="0" anchor="ctr"/>
                </a:tc>
                <a:tc>
                  <a:txBody>
                    <a:bodyPr/>
                    <a:lstStyle/>
                    <a:p>
                      <a:pPr algn="ctr" fontAlgn="b"/>
                      <a:r>
                        <a:rPr lang="en-GB" sz="1400" b="0" i="0" u="none" strike="noStrike">
                          <a:solidFill>
                            <a:srgbClr val="000000"/>
                          </a:solidFill>
                          <a:effectLst/>
                          <a:latin typeface="Calibri"/>
                        </a:rPr>
                        <a:t>0.68</a:t>
                      </a:r>
                    </a:p>
                  </a:txBody>
                  <a:tcPr marL="0" marR="0" marT="0" marB="0" anchor="ctr"/>
                </a:tc>
                <a:tc>
                  <a:txBody>
                    <a:bodyPr/>
                    <a:lstStyle/>
                    <a:p>
                      <a:pPr algn="ctr" fontAlgn="b"/>
                      <a:r>
                        <a:rPr lang="en-GB" sz="1400" b="0" i="0" u="none" strike="noStrike">
                          <a:solidFill>
                            <a:srgbClr val="000000"/>
                          </a:solidFill>
                          <a:effectLst/>
                          <a:latin typeface="Calibri"/>
                        </a:rPr>
                        <a:t>0.40</a:t>
                      </a:r>
                    </a:p>
                  </a:txBody>
                  <a:tcPr marL="0" marR="0" marT="0" marB="0" anchor="ctr"/>
                </a:tc>
                <a:tc>
                  <a:txBody>
                    <a:bodyPr/>
                    <a:lstStyle/>
                    <a:p>
                      <a:pPr algn="ctr" fontAlgn="b"/>
                      <a:r>
                        <a:rPr lang="en-GB" sz="1400" b="0" i="0" u="none" strike="noStrike">
                          <a:solidFill>
                            <a:srgbClr val="000000"/>
                          </a:solidFill>
                          <a:effectLst/>
                          <a:latin typeface="Calibri"/>
                        </a:rPr>
                        <a:t>0.54</a:t>
                      </a:r>
                    </a:p>
                  </a:txBody>
                  <a:tcPr marL="0" marR="0" marT="0" marB="0" anchor="ctr"/>
                </a:tc>
                <a:tc>
                  <a:txBody>
                    <a:bodyPr/>
                    <a:lstStyle/>
                    <a:p>
                      <a:pPr algn="ctr" fontAlgn="b"/>
                      <a:r>
                        <a:rPr lang="en-GB" sz="1400" b="0" i="0" u="none" strike="noStrike">
                          <a:solidFill>
                            <a:srgbClr val="000000"/>
                          </a:solidFill>
                          <a:effectLst/>
                          <a:latin typeface="Calibri"/>
                        </a:rPr>
                        <a:t>0.52</a:t>
                      </a:r>
                    </a:p>
                  </a:txBody>
                  <a:tcPr marL="0" marR="0" marT="0" marB="0" anchor="ctr"/>
                </a:tc>
                <a:tc>
                  <a:txBody>
                    <a:bodyPr/>
                    <a:lstStyle/>
                    <a:p>
                      <a:pPr algn="ctr" fontAlgn="b"/>
                      <a:r>
                        <a:rPr lang="en-GB" sz="1400" b="0" i="0" u="none" strike="noStrike">
                          <a:solidFill>
                            <a:srgbClr val="000000"/>
                          </a:solidFill>
                          <a:effectLst/>
                          <a:latin typeface="Calibri"/>
                        </a:rPr>
                        <a:t>0.70</a:t>
                      </a:r>
                    </a:p>
                  </a:txBody>
                  <a:tcPr marL="0" marR="0" marT="0" marB="0" anchor="ctr"/>
                </a:tc>
              </a:tr>
              <a:tr h="224758">
                <a:tc>
                  <a:txBody>
                    <a:bodyPr/>
                    <a:lstStyle/>
                    <a:p>
                      <a:pPr algn="l" fontAlgn="b"/>
                      <a:r>
                        <a:rPr lang="en-ZA" sz="1600" u="none" strike="noStrike" dirty="0" smtClean="0">
                          <a:effectLst/>
                        </a:rPr>
                        <a:t>Rank </a:t>
                      </a:r>
                      <a:r>
                        <a:rPr lang="en-ZA" sz="1600" u="none" strike="noStrike" dirty="0">
                          <a:effectLst/>
                        </a:rPr>
                        <a:t>(1 = best, </a:t>
                      </a:r>
                      <a:r>
                        <a:rPr lang="en-ZA" sz="1600" u="none" strike="noStrike" dirty="0" smtClean="0">
                          <a:effectLst/>
                        </a:rPr>
                        <a:t>10 </a:t>
                      </a:r>
                      <a:r>
                        <a:rPr lang="en-ZA" sz="1600" u="none" strike="noStrike" dirty="0">
                          <a:effectLst/>
                        </a:rPr>
                        <a:t>= </a:t>
                      </a:r>
                      <a:r>
                        <a:rPr lang="en-ZA" sz="1600" u="none" strike="noStrike" dirty="0" smtClean="0">
                          <a:effectLst/>
                        </a:rPr>
                        <a:t>worse)</a:t>
                      </a:r>
                      <a:endParaRPr lang="en-ZA" sz="1600" b="0" i="0" u="none" strike="noStrike" dirty="0">
                        <a:solidFill>
                          <a:srgbClr val="000000"/>
                        </a:solidFill>
                        <a:effectLst/>
                        <a:latin typeface="Calibri"/>
                      </a:endParaRPr>
                    </a:p>
                  </a:txBody>
                  <a:tcPr marL="0" marR="0" marT="0" marB="0" anchor="b"/>
                </a:tc>
                <a:tc>
                  <a:txBody>
                    <a:bodyPr/>
                    <a:lstStyle/>
                    <a:p>
                      <a:pPr algn="ctr" fontAlgn="b"/>
                      <a:r>
                        <a:rPr lang="en-GB" sz="1400" b="1" i="0" u="none" strike="noStrike">
                          <a:solidFill>
                            <a:srgbClr val="000000"/>
                          </a:solidFill>
                          <a:effectLst/>
                          <a:latin typeface="Calibri"/>
                        </a:rPr>
                        <a:t>10</a:t>
                      </a:r>
                    </a:p>
                  </a:txBody>
                  <a:tcPr marL="0" marR="0" marT="0" marB="0" anchor="ctr"/>
                </a:tc>
                <a:tc>
                  <a:txBody>
                    <a:bodyPr/>
                    <a:lstStyle/>
                    <a:p>
                      <a:pPr algn="ctr" fontAlgn="b"/>
                      <a:r>
                        <a:rPr lang="en-GB" sz="1400" b="1" i="0" u="none" strike="noStrike" dirty="0">
                          <a:solidFill>
                            <a:srgbClr val="FF0000"/>
                          </a:solidFill>
                          <a:effectLst/>
                          <a:latin typeface="Calibri"/>
                        </a:rPr>
                        <a:t>1</a:t>
                      </a:r>
                    </a:p>
                  </a:txBody>
                  <a:tcPr marL="0" marR="0" marT="0" marB="0" anchor="ctr"/>
                </a:tc>
                <a:tc>
                  <a:txBody>
                    <a:bodyPr/>
                    <a:lstStyle/>
                    <a:p>
                      <a:pPr algn="ctr" fontAlgn="b"/>
                      <a:r>
                        <a:rPr lang="en-GB" sz="1400" b="1" i="0" u="none" strike="noStrike">
                          <a:solidFill>
                            <a:srgbClr val="000000"/>
                          </a:solidFill>
                          <a:effectLst/>
                          <a:latin typeface="Calibri"/>
                        </a:rPr>
                        <a:t>3</a:t>
                      </a:r>
                    </a:p>
                  </a:txBody>
                  <a:tcPr marL="0" marR="0" marT="0" marB="0" anchor="ctr"/>
                </a:tc>
                <a:tc>
                  <a:txBody>
                    <a:bodyPr/>
                    <a:lstStyle/>
                    <a:p>
                      <a:pPr algn="ctr" fontAlgn="b"/>
                      <a:r>
                        <a:rPr lang="en-GB" sz="1400" b="1" i="0" u="none" strike="noStrike">
                          <a:solidFill>
                            <a:srgbClr val="000000"/>
                          </a:solidFill>
                          <a:effectLst/>
                          <a:latin typeface="Calibri"/>
                        </a:rPr>
                        <a:t>2</a:t>
                      </a:r>
                    </a:p>
                  </a:txBody>
                  <a:tcPr marL="0" marR="0" marT="0" marB="0" anchor="ctr"/>
                </a:tc>
                <a:tc>
                  <a:txBody>
                    <a:bodyPr/>
                    <a:lstStyle/>
                    <a:p>
                      <a:pPr algn="ctr" fontAlgn="b"/>
                      <a:r>
                        <a:rPr lang="en-GB" sz="1400" b="1" i="0" u="none" strike="noStrike">
                          <a:solidFill>
                            <a:srgbClr val="000000"/>
                          </a:solidFill>
                          <a:effectLst/>
                          <a:latin typeface="Calibri"/>
                        </a:rPr>
                        <a:t>4</a:t>
                      </a:r>
                    </a:p>
                  </a:txBody>
                  <a:tcPr marL="0" marR="0" marT="0" marB="0" anchor="ctr"/>
                </a:tc>
                <a:tc>
                  <a:txBody>
                    <a:bodyPr/>
                    <a:lstStyle/>
                    <a:p>
                      <a:pPr algn="ctr" fontAlgn="b"/>
                      <a:r>
                        <a:rPr lang="en-GB" sz="1400" b="1" i="0" u="none" strike="noStrike">
                          <a:solidFill>
                            <a:srgbClr val="000000"/>
                          </a:solidFill>
                          <a:effectLst/>
                          <a:latin typeface="Calibri"/>
                        </a:rPr>
                        <a:t>6</a:t>
                      </a:r>
                    </a:p>
                  </a:txBody>
                  <a:tcPr marL="0" marR="0" marT="0" marB="0" anchor="ctr"/>
                </a:tc>
                <a:tc>
                  <a:txBody>
                    <a:bodyPr/>
                    <a:lstStyle/>
                    <a:p>
                      <a:pPr algn="ctr" fontAlgn="b"/>
                      <a:r>
                        <a:rPr lang="en-GB" sz="1400" b="1" i="0" u="none" strike="noStrike">
                          <a:solidFill>
                            <a:srgbClr val="000000"/>
                          </a:solidFill>
                          <a:effectLst/>
                          <a:latin typeface="Calibri"/>
                        </a:rPr>
                        <a:t>7</a:t>
                      </a:r>
                    </a:p>
                  </a:txBody>
                  <a:tcPr marL="0" marR="0" marT="0" marB="0" anchor="ctr"/>
                </a:tc>
                <a:tc>
                  <a:txBody>
                    <a:bodyPr/>
                    <a:lstStyle/>
                    <a:p>
                      <a:pPr algn="ctr" fontAlgn="b"/>
                      <a:r>
                        <a:rPr lang="en-GB" sz="1400" b="1" i="0" u="none" strike="noStrike">
                          <a:solidFill>
                            <a:srgbClr val="000000"/>
                          </a:solidFill>
                          <a:effectLst/>
                          <a:latin typeface="Calibri"/>
                        </a:rPr>
                        <a:t>11</a:t>
                      </a:r>
                    </a:p>
                  </a:txBody>
                  <a:tcPr marL="0" marR="0" marT="0" marB="0" anchor="ctr"/>
                </a:tc>
                <a:tc>
                  <a:txBody>
                    <a:bodyPr/>
                    <a:lstStyle/>
                    <a:p>
                      <a:pPr algn="ctr" fontAlgn="b"/>
                      <a:r>
                        <a:rPr lang="en-GB" sz="1400" b="1" i="0" u="none" strike="noStrike">
                          <a:solidFill>
                            <a:srgbClr val="000000"/>
                          </a:solidFill>
                          <a:effectLst/>
                          <a:latin typeface="Calibri"/>
                        </a:rPr>
                        <a:t>8</a:t>
                      </a:r>
                    </a:p>
                  </a:txBody>
                  <a:tcPr marL="0" marR="0" marT="0" marB="0" anchor="ctr"/>
                </a:tc>
                <a:tc>
                  <a:txBody>
                    <a:bodyPr/>
                    <a:lstStyle/>
                    <a:p>
                      <a:pPr algn="ctr" fontAlgn="b"/>
                      <a:r>
                        <a:rPr lang="en-GB" sz="1400" b="1" i="0" u="none" strike="noStrike">
                          <a:solidFill>
                            <a:srgbClr val="000000"/>
                          </a:solidFill>
                          <a:effectLst/>
                          <a:latin typeface="Calibri"/>
                        </a:rPr>
                        <a:t>9</a:t>
                      </a:r>
                    </a:p>
                  </a:txBody>
                  <a:tcPr marL="0" marR="0" marT="0" marB="0" anchor="ctr"/>
                </a:tc>
                <a:tc>
                  <a:txBody>
                    <a:bodyPr/>
                    <a:lstStyle/>
                    <a:p>
                      <a:pPr algn="ctr" fontAlgn="b"/>
                      <a:r>
                        <a:rPr lang="en-GB" sz="1400" b="1" i="0" u="none" strike="noStrike" dirty="0">
                          <a:solidFill>
                            <a:srgbClr val="000000"/>
                          </a:solidFill>
                          <a:effectLst/>
                          <a:latin typeface="Calibri"/>
                        </a:rPr>
                        <a:t>5</a:t>
                      </a:r>
                    </a:p>
                  </a:txBody>
                  <a:tcPr marL="0" marR="0" marT="0" marB="0" anchor="ctr"/>
                </a:tc>
              </a:tr>
            </a:tbl>
          </a:graphicData>
        </a:graphic>
      </p:graphicFrame>
      <p:sp>
        <p:nvSpPr>
          <p:cNvPr id="6" name="TextBox 5"/>
          <p:cNvSpPr txBox="1"/>
          <p:nvPr/>
        </p:nvSpPr>
        <p:spPr>
          <a:xfrm>
            <a:off x="2134516" y="3028283"/>
            <a:ext cx="1770036" cy="646331"/>
          </a:xfrm>
          <a:prstGeom prst="rect">
            <a:avLst/>
          </a:prstGeom>
          <a:noFill/>
        </p:spPr>
        <p:txBody>
          <a:bodyPr wrap="none" rtlCol="0">
            <a:spAutoFit/>
          </a:bodyPr>
          <a:lstStyle/>
          <a:p>
            <a:pPr algn="ctr"/>
            <a:r>
              <a:rPr lang="en-ZA" b="1" dirty="0" smtClean="0"/>
              <a:t>Normalised </a:t>
            </a:r>
          </a:p>
          <a:p>
            <a:pPr algn="ctr"/>
            <a:r>
              <a:rPr lang="en-ZA" b="1" dirty="0" smtClean="0"/>
              <a:t>Ranking Method</a:t>
            </a:r>
            <a:endParaRPr lang="en-GB" b="1" dirty="0"/>
          </a:p>
        </p:txBody>
      </p:sp>
      <p:sp>
        <p:nvSpPr>
          <p:cNvPr id="7" name="TextBox 6"/>
          <p:cNvSpPr txBox="1"/>
          <p:nvPr/>
        </p:nvSpPr>
        <p:spPr>
          <a:xfrm>
            <a:off x="5213084" y="3014211"/>
            <a:ext cx="1770036" cy="646331"/>
          </a:xfrm>
          <a:prstGeom prst="rect">
            <a:avLst/>
          </a:prstGeom>
          <a:noFill/>
        </p:spPr>
        <p:txBody>
          <a:bodyPr wrap="none" rtlCol="0">
            <a:spAutoFit/>
          </a:bodyPr>
          <a:lstStyle/>
          <a:p>
            <a:pPr algn="ctr"/>
            <a:r>
              <a:rPr lang="en-ZA" b="1" dirty="0" smtClean="0"/>
              <a:t>Rank Order </a:t>
            </a:r>
          </a:p>
          <a:p>
            <a:pPr algn="ctr"/>
            <a:r>
              <a:rPr lang="en-ZA" b="1" dirty="0" smtClean="0"/>
              <a:t>Ranking Method</a:t>
            </a:r>
            <a:endParaRPr lang="en-GB" b="1"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63044"/>
            <a:ext cx="2621280" cy="2871470"/>
          </a:xfrm>
          <a:prstGeom prst="rect">
            <a:avLst/>
          </a:prstGeom>
          <a:noFill/>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663044"/>
            <a:ext cx="2621280" cy="2871470"/>
          </a:xfrm>
          <a:prstGeom prst="rect">
            <a:avLst/>
          </a:prstGeom>
          <a:noFill/>
        </p:spPr>
      </p:pic>
    </p:spTree>
    <p:extLst>
      <p:ext uri="{BB962C8B-B14F-4D97-AF65-F5344CB8AC3E}">
        <p14:creationId xmlns:p14="http://schemas.microsoft.com/office/powerpoint/2010/main" val="1278010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ZA" sz="3600" dirty="0"/>
              <a:t>Sensitivity analysis and synthesis of </a:t>
            </a:r>
            <a:r>
              <a:rPr lang="en-ZA" sz="3600" dirty="0" smtClean="0"/>
              <a:t>results</a:t>
            </a:r>
            <a:endParaRPr lang="en-GB" sz="3600" dirty="0"/>
          </a:p>
        </p:txBody>
      </p:sp>
      <p:graphicFrame>
        <p:nvGraphicFramePr>
          <p:cNvPr id="7" name="Table 6"/>
          <p:cNvGraphicFramePr>
            <a:graphicFrameLocks noGrp="1"/>
          </p:cNvGraphicFramePr>
          <p:nvPr>
            <p:extLst>
              <p:ext uri="{D42A27DB-BD31-4B8C-83A1-F6EECF244321}">
                <p14:modId xmlns:p14="http://schemas.microsoft.com/office/powerpoint/2010/main" val="508577453"/>
              </p:ext>
            </p:extLst>
          </p:nvPr>
        </p:nvGraphicFramePr>
        <p:xfrm>
          <a:off x="266699" y="818251"/>
          <a:ext cx="8481207" cy="4785360"/>
        </p:xfrm>
        <a:graphic>
          <a:graphicData uri="http://schemas.openxmlformats.org/drawingml/2006/table">
            <a:tbl>
              <a:tblPr>
                <a:tableStyleId>{3C2FFA5D-87B4-456A-9821-1D502468CF0F}</a:tableStyleId>
              </a:tblPr>
              <a:tblGrid>
                <a:gridCol w="801299"/>
                <a:gridCol w="679689"/>
                <a:gridCol w="747658"/>
                <a:gridCol w="475782"/>
                <a:gridCol w="475780"/>
                <a:gridCol w="67969"/>
                <a:gridCol w="475730"/>
                <a:gridCol w="475730"/>
                <a:gridCol w="475730"/>
                <a:gridCol w="475730"/>
                <a:gridCol w="475730"/>
                <a:gridCol w="475730"/>
                <a:gridCol w="475730"/>
                <a:gridCol w="475730"/>
                <a:gridCol w="475730"/>
                <a:gridCol w="475730"/>
                <a:gridCol w="475730"/>
              </a:tblGrid>
              <a:tr h="468105">
                <a:tc gridSpan="5">
                  <a:txBody>
                    <a:bodyPr/>
                    <a:lstStyle/>
                    <a:p>
                      <a:pPr algn="ctr" fontAlgn="b"/>
                      <a:r>
                        <a:rPr lang="en-ZA" sz="1600" u="none" strike="noStrike" dirty="0" smtClean="0">
                          <a:effectLst/>
                        </a:rPr>
                        <a:t>Weights</a:t>
                      </a:r>
                      <a:endParaRPr lang="en-GB" sz="1600" b="1" i="0" u="none" strike="noStrike" dirty="0">
                        <a:solidFill>
                          <a:srgbClr val="000000"/>
                        </a:solidFill>
                        <a:effectLst/>
                        <a:latin typeface="Calibri"/>
                      </a:endParaRPr>
                    </a:p>
                  </a:txBody>
                  <a:tcPr marL="0" marR="0" marT="0" marB="0" anchor="ctr">
                    <a:solidFill>
                      <a:schemeClr val="accent5">
                        <a:lumMod val="60000"/>
                        <a:lumOff val="40000"/>
                      </a:schemeClr>
                    </a:solidFill>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GB" sz="1600" b="1" i="0" u="none" strike="noStrike" dirty="0">
                        <a:solidFill>
                          <a:srgbClr val="000000"/>
                        </a:solidFill>
                        <a:effectLst/>
                        <a:latin typeface="Calibri"/>
                      </a:endParaRPr>
                    </a:p>
                  </a:txBody>
                  <a:tcPr marL="0" marR="0" marT="0" marB="0" anchor="ctr">
                    <a:solidFill>
                      <a:schemeClr val="accent5">
                        <a:lumMod val="60000"/>
                        <a:lumOff val="40000"/>
                      </a:schemeClr>
                    </a:solidFill>
                  </a:tcPr>
                </a:tc>
                <a:tc gridSpan="10">
                  <a:txBody>
                    <a:bodyPr/>
                    <a:lstStyle/>
                    <a:p>
                      <a:pPr algn="ctr" fontAlgn="b"/>
                      <a:r>
                        <a:rPr lang="en-ZA" sz="1600" u="none" strike="noStrike" dirty="0" smtClean="0">
                          <a:effectLst/>
                        </a:rPr>
                        <a:t>Rank</a:t>
                      </a:r>
                      <a:r>
                        <a:rPr lang="en-ZA" sz="1600" u="none" strike="noStrike" baseline="0" dirty="0" smtClean="0">
                          <a:effectLst/>
                        </a:rPr>
                        <a:t> Position of Scenario</a:t>
                      </a:r>
                    </a:p>
                    <a:p>
                      <a:pPr algn="ctr" fontAlgn="b"/>
                      <a:r>
                        <a:rPr lang="en-ZA" sz="1600" u="none" strike="noStrike" baseline="0" dirty="0" smtClean="0">
                          <a:effectLst/>
                        </a:rPr>
                        <a:t>(Normalisation Ranking Method)</a:t>
                      </a:r>
                      <a:endParaRPr lang="en-GB" sz="1600" b="1" i="0" u="none" strike="noStrike" dirty="0">
                        <a:solidFill>
                          <a:srgbClr val="000000"/>
                        </a:solidFill>
                        <a:effectLst/>
                        <a:latin typeface="Calibri"/>
                      </a:endParaRPr>
                    </a:p>
                  </a:txBody>
                  <a:tcPr marL="0" marR="0" marT="0" marB="0" anchor="ctr">
                    <a:solidFill>
                      <a:schemeClr val="accent5">
                        <a:lumMod val="60000"/>
                        <a:lumOff val="40000"/>
                      </a:schemeClr>
                    </a:solidFill>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hMerge="1">
                  <a:txBody>
                    <a:bodyPr/>
                    <a:lstStyle/>
                    <a:p>
                      <a:pPr algn="ctr" fontAlgn="b"/>
                      <a:endParaRPr lang="en-GB" sz="1600" b="1" i="0" u="none" strike="noStrike" dirty="0">
                        <a:solidFill>
                          <a:srgbClr val="000000"/>
                        </a:solidFill>
                        <a:effectLst/>
                        <a:latin typeface="Calibri"/>
                      </a:endParaRPr>
                    </a:p>
                  </a:txBody>
                  <a:tcPr marL="0" marR="0" marT="0" marB="0" anchor="ctr"/>
                </a:tc>
                <a:tc>
                  <a:txBody>
                    <a:bodyPr/>
                    <a:lstStyle/>
                    <a:p>
                      <a:pPr algn="ctr" fontAlgn="b"/>
                      <a:endParaRPr lang="en-GB" sz="1600" b="1" i="0" u="none" strike="noStrike" dirty="0">
                        <a:solidFill>
                          <a:srgbClr val="000000"/>
                        </a:solidFill>
                        <a:effectLst/>
                        <a:latin typeface="Calibri"/>
                      </a:endParaRPr>
                    </a:p>
                  </a:txBody>
                  <a:tcPr marL="0" marR="0" marT="0" marB="0" anchor="ctr">
                    <a:solidFill>
                      <a:schemeClr val="accent5">
                        <a:lumMod val="60000"/>
                        <a:lumOff val="40000"/>
                      </a:schemeClr>
                    </a:solidFill>
                  </a:tcPr>
                </a:tc>
              </a:tr>
              <a:tr h="468105">
                <a:tc>
                  <a:txBody>
                    <a:bodyPr/>
                    <a:lstStyle/>
                    <a:p>
                      <a:pPr algn="ctr" fontAlgn="b"/>
                      <a:r>
                        <a:rPr lang="en-ZA" sz="1400" u="none" strike="noStrike" dirty="0" smtClean="0">
                          <a:effectLst/>
                        </a:rPr>
                        <a:t>Alternative</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u="none" strike="noStrike" dirty="0" smtClean="0">
                          <a:effectLst/>
                        </a:rPr>
                        <a:t>Ecology</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u="none" strike="noStrike" dirty="0" err="1" smtClean="0">
                          <a:effectLst/>
                        </a:rPr>
                        <a:t>EcoSystem</a:t>
                      </a:r>
                      <a:r>
                        <a:rPr lang="en-GB" sz="1400" u="none" strike="noStrike" dirty="0" smtClean="0">
                          <a:effectLst/>
                        </a:rPr>
                        <a:t> Services</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u="none" strike="noStrike" dirty="0">
                          <a:effectLst/>
                        </a:rPr>
                        <a:t>GDP</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u="none" strike="noStrike" dirty="0">
                          <a:effectLst/>
                        </a:rPr>
                        <a:t>Jobs</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endParaRPr lang="en-GB" sz="16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2</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21</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22</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23</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31</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32</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33</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4</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41</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GB" sz="1400" b="1" u="none" strike="noStrike" dirty="0">
                          <a:effectLst/>
                        </a:rPr>
                        <a:t>42</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c>
                  <a:txBody>
                    <a:bodyPr/>
                    <a:lstStyle/>
                    <a:p>
                      <a:pPr algn="ctr" fontAlgn="b"/>
                      <a:r>
                        <a:rPr lang="en-ZA" sz="1400" b="1" i="0" u="none" strike="noStrike" dirty="0" smtClean="0">
                          <a:solidFill>
                            <a:srgbClr val="000000"/>
                          </a:solidFill>
                          <a:effectLst/>
                          <a:latin typeface="Calibri"/>
                        </a:rPr>
                        <a:t>21b</a:t>
                      </a:r>
                      <a:endParaRPr lang="en-GB" sz="1400" b="1" i="0" u="none" strike="noStrike" dirty="0">
                        <a:solidFill>
                          <a:srgbClr val="000000"/>
                        </a:solidFill>
                        <a:effectLst/>
                        <a:latin typeface="Calibri"/>
                      </a:endParaRPr>
                    </a:p>
                  </a:txBody>
                  <a:tcPr marL="0" marR="0" marT="0" marB="0" anchor="ctr">
                    <a:solidFill>
                      <a:schemeClr val="accent5">
                        <a:lumMod val="60000"/>
                        <a:lumOff val="40000"/>
                      </a:schemeClr>
                    </a:solidFill>
                  </a:tcPr>
                </a:tc>
              </a:tr>
              <a:tr h="0">
                <a:tc>
                  <a:txBody>
                    <a:bodyPr/>
                    <a:lstStyle/>
                    <a:p>
                      <a:pPr algn="ctr" fontAlgn="b"/>
                      <a:r>
                        <a:rPr lang="en-GB" sz="1600" u="none" strike="noStrike" dirty="0">
                          <a:effectLst/>
                        </a:rPr>
                        <a:t>1</a:t>
                      </a:r>
                      <a:endParaRPr lang="en-GB" sz="1600" b="1" i="1" u="none" strike="noStrike" dirty="0">
                        <a:solidFill>
                          <a:srgbClr val="000000"/>
                        </a:solidFill>
                        <a:effectLst/>
                        <a:latin typeface="Calibri"/>
                      </a:endParaRPr>
                    </a:p>
                  </a:txBody>
                  <a:tcPr marL="0" marR="0" marT="0" marB="0" anchor="ctr"/>
                </a:tc>
                <a:tc>
                  <a:txBody>
                    <a:bodyPr/>
                    <a:lstStyle/>
                    <a:p>
                      <a:pPr algn="ctr" fontAlgn="b"/>
                      <a:r>
                        <a:rPr lang="en-GB" sz="1100" b="0" i="0" u="none" strike="noStrike" dirty="0">
                          <a:solidFill>
                            <a:srgbClr val="000000"/>
                          </a:solidFill>
                          <a:effectLst/>
                          <a:latin typeface="Calibri"/>
                        </a:rPr>
                        <a:t>0.50</a:t>
                      </a:r>
                    </a:p>
                  </a:txBody>
                  <a:tcPr marL="0" marR="0" marT="0" marB="0" anchor="ctr"/>
                </a:tc>
                <a:tc>
                  <a:txBody>
                    <a:bodyPr/>
                    <a:lstStyle/>
                    <a:p>
                      <a:pPr algn="ctr" fontAlgn="b"/>
                      <a:r>
                        <a:rPr lang="en-GB" sz="1100" b="0" i="0" u="none" strike="noStrike">
                          <a:solidFill>
                            <a:srgbClr val="000000"/>
                          </a:solidFill>
                          <a:effectLst/>
                          <a:latin typeface="Calibri"/>
                        </a:rPr>
                        <a:t>0.05</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r>
                        <a:rPr lang="en-GB" sz="1100" b="0" i="0" u="none" strike="noStrike">
                          <a:solidFill>
                            <a:srgbClr val="000000"/>
                          </a:solidFill>
                          <a:effectLst/>
                          <a:latin typeface="Calibri"/>
                        </a:rPr>
                        <a:t>0.25</a:t>
                      </a:r>
                    </a:p>
                  </a:txBody>
                  <a:tcPr marL="0" marR="0" marT="0" marB="0" anchor="ctr"/>
                </a:tc>
                <a:tc>
                  <a:txBody>
                    <a:bodyPr/>
                    <a:lstStyle/>
                    <a:p>
                      <a:pPr algn="ctr" fontAlgn="b"/>
                      <a:endParaRPr lang="en-GB" sz="1600" b="0" i="1"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10</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4</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11</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r>
              <a:tr h="0">
                <a:tc>
                  <a:txBody>
                    <a:bodyPr/>
                    <a:lstStyle/>
                    <a:p>
                      <a:pPr algn="ctr" fontAlgn="b"/>
                      <a:r>
                        <a:rPr lang="en-GB" sz="1600" u="none" strike="noStrike" dirty="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dirty="0">
                          <a:solidFill>
                            <a:srgbClr val="000000"/>
                          </a:solidFill>
                          <a:effectLst/>
                          <a:latin typeface="Calibri"/>
                        </a:rPr>
                        <a:t>0.50</a:t>
                      </a:r>
                    </a:p>
                  </a:txBody>
                  <a:tcPr marL="0" marR="0" marT="0" marB="0" anchor="ctr"/>
                </a:tc>
                <a:tc>
                  <a:txBody>
                    <a:bodyPr/>
                    <a:lstStyle/>
                    <a:p>
                      <a:pPr algn="ctr" fontAlgn="b"/>
                      <a:r>
                        <a:rPr lang="en-GB" sz="1100" b="0" i="0" u="none" strike="noStrike">
                          <a:solidFill>
                            <a:srgbClr val="000000"/>
                          </a:solidFill>
                          <a:effectLst/>
                          <a:latin typeface="Calibri"/>
                        </a:rPr>
                        <a:t>0.15</a:t>
                      </a:r>
                    </a:p>
                  </a:txBody>
                  <a:tcPr marL="0" marR="0" marT="0" marB="0" anchor="ctr"/>
                </a:tc>
                <a:tc>
                  <a:txBody>
                    <a:bodyPr/>
                    <a:lstStyle/>
                    <a:p>
                      <a:pPr algn="ctr" fontAlgn="b"/>
                      <a:r>
                        <a:rPr lang="en-GB" sz="1100" b="0" i="0" u="none" strike="noStrike">
                          <a:solidFill>
                            <a:srgbClr val="000000"/>
                          </a:solidFill>
                          <a:effectLst/>
                          <a:latin typeface="Calibri"/>
                        </a:rPr>
                        <a:t>0.15</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11</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3</a:t>
                      </a:r>
                      <a:endParaRPr lang="en-GB" sz="1200" dirty="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10</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r>
              <a:tr h="0">
                <a:tc>
                  <a:txBody>
                    <a:bodyPr/>
                    <a:lstStyle/>
                    <a:p>
                      <a:pPr algn="ctr" fontAlgn="b"/>
                      <a:r>
                        <a:rPr lang="en-GB" sz="1600" u="none" strike="noStrike">
                          <a:effectLst/>
                        </a:rPr>
                        <a:t>3</a:t>
                      </a:r>
                      <a:endParaRPr lang="en-GB" sz="1600" b="0" i="0" u="none" strike="noStrike">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0.50</a:t>
                      </a:r>
                    </a:p>
                  </a:txBody>
                  <a:tcPr marL="0" marR="0" marT="0" marB="0" anchor="ctr"/>
                </a:tc>
                <a:tc>
                  <a:txBody>
                    <a:bodyPr/>
                    <a:lstStyle/>
                    <a:p>
                      <a:pPr algn="ctr" fontAlgn="b"/>
                      <a:r>
                        <a:rPr lang="en-GB" sz="1100" b="0" i="0" u="none" strike="noStrike" dirty="0">
                          <a:solidFill>
                            <a:srgbClr val="000000"/>
                          </a:solidFill>
                          <a:effectLst/>
                          <a:latin typeface="Calibri"/>
                        </a:rPr>
                        <a:t>0.10</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10</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3</a:t>
                      </a:r>
                      <a:endParaRPr lang="en-GB" sz="1200" dirty="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5</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11</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r>
              <a:tr h="0">
                <a:tc>
                  <a:txBody>
                    <a:bodyPr/>
                    <a:lstStyle/>
                    <a:p>
                      <a:pPr algn="ctr" fontAlgn="b"/>
                      <a:r>
                        <a:rPr lang="en-GB" sz="1600" u="none" strike="noStrike">
                          <a:effectLst/>
                        </a:rPr>
                        <a:t>4</a:t>
                      </a:r>
                      <a:endParaRPr lang="en-GB" sz="1600" b="0" i="0" u="none" strike="noStrike">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0.50</a:t>
                      </a:r>
                    </a:p>
                  </a:txBody>
                  <a:tcPr marL="0" marR="0" marT="0" marB="0" anchor="ctr"/>
                </a:tc>
                <a:tc>
                  <a:txBody>
                    <a:bodyPr/>
                    <a:lstStyle/>
                    <a:p>
                      <a:pPr algn="ctr" fontAlgn="b"/>
                      <a:r>
                        <a:rPr lang="en-GB" sz="1100" b="0" i="0" u="none" strike="noStrike" dirty="0">
                          <a:solidFill>
                            <a:srgbClr val="000000"/>
                          </a:solidFill>
                          <a:effectLst/>
                          <a:latin typeface="Calibri"/>
                        </a:rPr>
                        <a:t>0.05</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r>
                        <a:rPr lang="en-GB" sz="1100" b="0" i="0" u="none" strike="noStrike">
                          <a:solidFill>
                            <a:srgbClr val="000000"/>
                          </a:solidFill>
                          <a:effectLst/>
                          <a:latin typeface="Calibri"/>
                        </a:rPr>
                        <a:t>0.25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10</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dirty="0">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11</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r>
              <a:tr h="0">
                <a:tc>
                  <a:txBody>
                    <a:bodyPr/>
                    <a:lstStyle/>
                    <a:p>
                      <a:pPr algn="ctr" fontAlgn="b"/>
                      <a:r>
                        <a:rPr lang="en-GB" sz="1600" u="none" strike="noStrike">
                          <a:effectLst/>
                        </a:rPr>
                        <a:t>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0.50</a:t>
                      </a:r>
                    </a:p>
                  </a:txBody>
                  <a:tcPr marL="0" marR="0" marT="0" marB="0" anchor="ctr"/>
                </a:tc>
                <a:tc>
                  <a:txBody>
                    <a:bodyPr/>
                    <a:lstStyle/>
                    <a:p>
                      <a:pPr algn="ctr" fontAlgn="b"/>
                      <a:r>
                        <a:rPr lang="en-GB" sz="1100" b="0" i="0" u="none" strike="noStrike" dirty="0">
                          <a:solidFill>
                            <a:srgbClr val="000000"/>
                          </a:solidFill>
                          <a:effectLst/>
                          <a:latin typeface="Calibri"/>
                        </a:rPr>
                        <a:t>0.05</a:t>
                      </a:r>
                    </a:p>
                  </a:txBody>
                  <a:tcPr marL="0" marR="0" marT="0" marB="0" anchor="ctr"/>
                </a:tc>
                <a:tc>
                  <a:txBody>
                    <a:bodyPr/>
                    <a:lstStyle/>
                    <a:p>
                      <a:pPr algn="ctr" fontAlgn="b"/>
                      <a:r>
                        <a:rPr lang="en-GB" sz="1100" b="0" i="0" u="none" strike="noStrike">
                          <a:solidFill>
                            <a:srgbClr val="000000"/>
                          </a:solidFill>
                          <a:effectLst/>
                          <a:latin typeface="Calibri"/>
                        </a:rPr>
                        <a:t>0.15</a:t>
                      </a:r>
                    </a:p>
                  </a:txBody>
                  <a:tcPr marL="0" marR="0" marT="0" marB="0" anchor="ctr"/>
                </a:tc>
                <a:tc>
                  <a:txBody>
                    <a:bodyPr/>
                    <a:lstStyle/>
                    <a:p>
                      <a:pPr algn="ctr" fontAlgn="b"/>
                      <a:r>
                        <a:rPr lang="en-GB" sz="1100" b="0" i="0" u="none" strike="noStrike">
                          <a:solidFill>
                            <a:srgbClr val="000000"/>
                          </a:solidFill>
                          <a:effectLst/>
                          <a:latin typeface="Calibri"/>
                        </a:rPr>
                        <a:t>0.30</a:t>
                      </a:r>
                    </a:p>
                  </a:txBody>
                  <a:tcPr marL="0" marR="0" marT="0" marB="0" anchor="ctr"/>
                </a:tc>
                <a:tc>
                  <a:txBody>
                    <a:bodyPr/>
                    <a:lstStyle/>
                    <a:p>
                      <a:pPr algn="ctr" fontAlgn="b"/>
                      <a:endParaRPr lang="en-GB" sz="1600" b="0" i="0" u="none" strike="noStrike" dirty="0">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10</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dirty="0">
                          <a:solidFill>
                            <a:srgbClr val="000000"/>
                          </a:solidFill>
                          <a:effectLst/>
                          <a:latin typeface="+mn-lt"/>
                        </a:rPr>
                        <a:t>2</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4</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11</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r>
              <a:tr h="0">
                <a:tc>
                  <a:txBody>
                    <a:bodyPr/>
                    <a:lstStyle/>
                    <a:p>
                      <a:pPr algn="ctr" fontAlgn="b"/>
                      <a:r>
                        <a:rPr lang="en-GB" sz="1600" u="none" strike="noStrike">
                          <a:effectLst/>
                        </a:rPr>
                        <a:t>6</a:t>
                      </a:r>
                      <a:endParaRPr lang="en-GB" sz="1600" b="0" i="0" u="none" strike="noStrike">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0.50</a:t>
                      </a:r>
                    </a:p>
                  </a:txBody>
                  <a:tcPr marL="0" marR="0" marT="0" marB="0" anchor="ctr"/>
                </a:tc>
                <a:tc>
                  <a:txBody>
                    <a:bodyPr/>
                    <a:lstStyle/>
                    <a:p>
                      <a:pPr algn="ctr" fontAlgn="b"/>
                      <a:r>
                        <a:rPr lang="en-GB" sz="1100" b="0" i="0" u="none" strike="noStrike" dirty="0">
                          <a:solidFill>
                            <a:srgbClr val="000000"/>
                          </a:solidFill>
                          <a:effectLst/>
                          <a:latin typeface="Calibri"/>
                        </a:rPr>
                        <a:t>0.05</a:t>
                      </a:r>
                    </a:p>
                  </a:txBody>
                  <a:tcPr marL="0" marR="0" marT="0" marB="0" anchor="ctr"/>
                </a:tc>
                <a:tc>
                  <a:txBody>
                    <a:bodyPr/>
                    <a:lstStyle/>
                    <a:p>
                      <a:pPr algn="ctr" fontAlgn="b"/>
                      <a:r>
                        <a:rPr lang="en-GB" sz="1100" b="0" i="0" u="none" strike="noStrike">
                          <a:solidFill>
                            <a:srgbClr val="000000"/>
                          </a:solidFill>
                          <a:effectLst/>
                          <a:latin typeface="Calibri"/>
                        </a:rPr>
                        <a:t>0.30</a:t>
                      </a:r>
                    </a:p>
                  </a:txBody>
                  <a:tcPr marL="0" marR="0" marT="0" marB="0" anchor="ctr"/>
                </a:tc>
                <a:tc>
                  <a:txBody>
                    <a:bodyPr/>
                    <a:lstStyle/>
                    <a:p>
                      <a:pPr algn="ctr" fontAlgn="b"/>
                      <a:r>
                        <a:rPr lang="en-GB" sz="1100" b="0" i="0" u="none" strike="noStrike">
                          <a:solidFill>
                            <a:srgbClr val="000000"/>
                          </a:solidFill>
                          <a:effectLst/>
                          <a:latin typeface="Calibri"/>
                        </a:rPr>
                        <a:t>0.15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10</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4</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11</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r>
              <a:tr h="0">
                <a:tc>
                  <a:txBody>
                    <a:bodyPr/>
                    <a:lstStyle/>
                    <a:p>
                      <a:pPr algn="ctr" fontAlgn="b"/>
                      <a:r>
                        <a:rPr lang="en-GB" sz="1600" u="none" strike="noStrike">
                          <a:effectLst/>
                        </a:rPr>
                        <a:t>7</a:t>
                      </a:r>
                      <a:endParaRPr lang="en-GB" sz="1600" b="0" i="0" u="none" strike="noStrike">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0.50</a:t>
                      </a:r>
                    </a:p>
                  </a:txBody>
                  <a:tcPr marL="0" marR="0" marT="0" marB="0" anchor="ctr"/>
                </a:tc>
                <a:tc>
                  <a:txBody>
                    <a:bodyPr/>
                    <a:lstStyle/>
                    <a:p>
                      <a:pPr algn="ctr" fontAlgn="b"/>
                      <a:r>
                        <a:rPr lang="en-GB" sz="1100" b="0" i="0" u="none" strike="noStrike">
                          <a:solidFill>
                            <a:srgbClr val="000000"/>
                          </a:solidFill>
                          <a:effectLst/>
                          <a:latin typeface="Calibri"/>
                        </a:rPr>
                        <a:t>0.05</a:t>
                      </a:r>
                    </a:p>
                  </a:txBody>
                  <a:tcPr marL="0" marR="0" marT="0" marB="0" anchor="ctr"/>
                </a:tc>
                <a:tc>
                  <a:txBody>
                    <a:bodyPr/>
                    <a:lstStyle/>
                    <a:p>
                      <a:pPr algn="ctr" fontAlgn="b"/>
                      <a:r>
                        <a:rPr lang="en-GB" sz="1100" b="0" i="0" u="none" strike="noStrike" dirty="0">
                          <a:solidFill>
                            <a:srgbClr val="000000"/>
                          </a:solidFill>
                          <a:effectLst/>
                          <a:latin typeface="Calibri"/>
                        </a:rPr>
                        <a:t>0.20</a:t>
                      </a:r>
                    </a:p>
                  </a:txBody>
                  <a:tcPr marL="0" marR="0" marT="0" marB="0" anchor="ctr"/>
                </a:tc>
                <a:tc>
                  <a:txBody>
                    <a:bodyPr/>
                    <a:lstStyle/>
                    <a:p>
                      <a:pPr algn="ctr" fontAlgn="b"/>
                      <a:r>
                        <a:rPr lang="en-GB" sz="1100" b="0" i="0" u="none" strike="noStrike">
                          <a:solidFill>
                            <a:srgbClr val="000000"/>
                          </a:solidFill>
                          <a:effectLst/>
                          <a:latin typeface="Calibri"/>
                        </a:rPr>
                        <a:t>0.25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a:solidFill>
                            <a:srgbClr val="000000"/>
                          </a:solidFill>
                          <a:effectLst/>
                          <a:latin typeface="Arial"/>
                          <a:ea typeface="Times New Roman"/>
                          <a:cs typeface="Arial"/>
                        </a:rPr>
                        <a:t>10</a:t>
                      </a:r>
                      <a:endParaRPr lang="en-GB" sz="120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4</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6</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11</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r>
              <a:tr h="0">
                <a:tc>
                  <a:txBody>
                    <a:bodyPr/>
                    <a:lstStyle/>
                    <a:p>
                      <a:pPr algn="ctr" fontAlgn="b"/>
                      <a:r>
                        <a:rPr lang="en-GB" sz="1600" u="none" strike="noStrike" dirty="0">
                          <a:effectLst/>
                        </a:rPr>
                        <a:t>8</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0.45</a:t>
                      </a:r>
                    </a:p>
                  </a:txBody>
                  <a:tcPr marL="0" marR="0" marT="0" marB="0" anchor="ctr"/>
                </a:tc>
                <a:tc>
                  <a:txBody>
                    <a:bodyPr/>
                    <a:lstStyle/>
                    <a:p>
                      <a:pPr algn="ctr" fontAlgn="b"/>
                      <a:r>
                        <a:rPr lang="en-GB" sz="1100" b="0" i="0" u="none" strike="noStrike">
                          <a:solidFill>
                            <a:srgbClr val="000000"/>
                          </a:solidFill>
                          <a:effectLst/>
                          <a:latin typeface="Calibri"/>
                        </a:rPr>
                        <a:t>0.10</a:t>
                      </a:r>
                    </a:p>
                  </a:txBody>
                  <a:tcPr marL="0" marR="0" marT="0" marB="0" anchor="ctr"/>
                </a:tc>
                <a:tc>
                  <a:txBody>
                    <a:bodyPr/>
                    <a:lstStyle/>
                    <a:p>
                      <a:pPr algn="ctr" fontAlgn="b"/>
                      <a:r>
                        <a:rPr lang="en-GB" sz="1100" b="0" i="0" u="none" strike="noStrike" dirty="0">
                          <a:solidFill>
                            <a:srgbClr val="000000"/>
                          </a:solidFill>
                          <a:effectLst/>
                          <a:latin typeface="Calibri"/>
                        </a:rPr>
                        <a:t>0.20</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10</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5</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7</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11</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r>
              <a:tr h="0">
                <a:tc>
                  <a:txBody>
                    <a:bodyPr/>
                    <a:lstStyle/>
                    <a:p>
                      <a:pPr algn="ctr" fontAlgn="b"/>
                      <a:r>
                        <a:rPr lang="en-ZA" sz="1600" u="none" strike="noStrike" dirty="0" smtClean="0">
                          <a:effectLst/>
                        </a:rPr>
                        <a:t>9</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0.40</a:t>
                      </a:r>
                    </a:p>
                  </a:txBody>
                  <a:tcPr marL="0" marR="0" marT="0" marB="0" anchor="ctr"/>
                </a:tc>
                <a:tc>
                  <a:txBody>
                    <a:bodyPr/>
                    <a:lstStyle/>
                    <a:p>
                      <a:pPr algn="ctr" fontAlgn="b"/>
                      <a:r>
                        <a:rPr lang="en-GB" sz="1100" b="0" i="0" u="none" strike="noStrike">
                          <a:solidFill>
                            <a:srgbClr val="000000"/>
                          </a:solidFill>
                          <a:effectLst/>
                          <a:latin typeface="Calibri"/>
                        </a:rPr>
                        <a:t>0.05</a:t>
                      </a:r>
                    </a:p>
                  </a:txBody>
                  <a:tcPr marL="0" marR="0" marT="0" marB="0" anchor="ctr"/>
                </a:tc>
                <a:tc>
                  <a:txBody>
                    <a:bodyPr/>
                    <a:lstStyle/>
                    <a:p>
                      <a:pPr algn="ctr" fontAlgn="b"/>
                      <a:r>
                        <a:rPr lang="en-GB" sz="1100" b="0" i="0" u="none" strike="noStrike" dirty="0">
                          <a:solidFill>
                            <a:srgbClr val="000000"/>
                          </a:solidFill>
                          <a:effectLst/>
                          <a:latin typeface="Calibri"/>
                        </a:rPr>
                        <a:t>0.20</a:t>
                      </a:r>
                    </a:p>
                  </a:txBody>
                  <a:tcPr marL="0" marR="0" marT="0" marB="0" anchor="ctr"/>
                </a:tc>
                <a:tc>
                  <a:txBody>
                    <a:bodyPr/>
                    <a:lstStyle/>
                    <a:p>
                      <a:pPr algn="ctr" fontAlgn="b"/>
                      <a:r>
                        <a:rPr lang="en-GB" sz="1100" b="0" i="0" u="none" strike="noStrike">
                          <a:solidFill>
                            <a:srgbClr val="000000"/>
                          </a:solidFill>
                          <a:effectLst/>
                          <a:latin typeface="Calibri"/>
                        </a:rPr>
                        <a:t>0.25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a:solidFill>
                            <a:srgbClr val="000000"/>
                          </a:solidFill>
                          <a:effectLst/>
                          <a:latin typeface="Arial"/>
                          <a:ea typeface="Times New Roman"/>
                          <a:cs typeface="Arial"/>
                        </a:rPr>
                        <a:t>8</a:t>
                      </a:r>
                      <a:endParaRPr lang="en-GB" sz="120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7</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11</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10</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r>
              <a:tr h="0">
                <a:tc>
                  <a:txBody>
                    <a:bodyPr/>
                    <a:lstStyle/>
                    <a:p>
                      <a:pPr algn="ctr" fontAlgn="b"/>
                      <a:r>
                        <a:rPr lang="en-ZA" sz="1600" u="none" strike="noStrike" dirty="0" smtClean="0">
                          <a:effectLst/>
                        </a:rPr>
                        <a:t>10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0.35</a:t>
                      </a:r>
                    </a:p>
                  </a:txBody>
                  <a:tcPr marL="0" marR="0" marT="0" marB="0" anchor="ctr"/>
                </a:tc>
                <a:tc>
                  <a:txBody>
                    <a:bodyPr/>
                    <a:lstStyle/>
                    <a:p>
                      <a:pPr algn="ctr" fontAlgn="b"/>
                      <a:r>
                        <a:rPr lang="en-GB" sz="1100" b="0" i="0" u="none" strike="noStrike">
                          <a:solidFill>
                            <a:srgbClr val="000000"/>
                          </a:solidFill>
                          <a:effectLst/>
                          <a:latin typeface="Calibri"/>
                        </a:rPr>
                        <a:t>0.05</a:t>
                      </a:r>
                    </a:p>
                  </a:txBody>
                  <a:tcPr marL="0" marR="0" marT="0" marB="0" anchor="ctr"/>
                </a:tc>
                <a:tc>
                  <a:txBody>
                    <a:bodyPr/>
                    <a:lstStyle/>
                    <a:p>
                      <a:pPr algn="ctr" fontAlgn="b"/>
                      <a:r>
                        <a:rPr lang="en-GB" sz="1100" b="0" i="0" u="none" strike="noStrike" dirty="0">
                          <a:solidFill>
                            <a:srgbClr val="000000"/>
                          </a:solidFill>
                          <a:effectLst/>
                          <a:latin typeface="Calibri"/>
                        </a:rPr>
                        <a:t>0.20</a:t>
                      </a:r>
                    </a:p>
                  </a:txBody>
                  <a:tcPr marL="0" marR="0" marT="0" marB="0" anchor="ctr"/>
                </a:tc>
                <a:tc>
                  <a:txBody>
                    <a:bodyPr/>
                    <a:lstStyle/>
                    <a:p>
                      <a:pPr algn="ctr" fontAlgn="b"/>
                      <a:r>
                        <a:rPr lang="en-GB" sz="1100" b="0" i="0" u="none" strike="noStrike" dirty="0">
                          <a:solidFill>
                            <a:srgbClr val="000000"/>
                          </a:solidFill>
                          <a:effectLst/>
                          <a:latin typeface="Calibri"/>
                        </a:rPr>
                        <a:t>0.25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8</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7</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11</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10</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r>
              <a:tr h="0">
                <a:tc>
                  <a:txBody>
                    <a:bodyPr/>
                    <a:lstStyle/>
                    <a:p>
                      <a:pPr algn="ctr" fontAlgn="b"/>
                      <a:r>
                        <a:rPr lang="en-ZA" sz="1600" u="none" strike="noStrike" dirty="0" smtClean="0">
                          <a:effectLst/>
                        </a:rPr>
                        <a:t>11</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0.30</a:t>
                      </a:r>
                    </a:p>
                  </a:txBody>
                  <a:tcPr marL="0" marR="0" marT="0" marB="0" anchor="ctr"/>
                </a:tc>
                <a:tc>
                  <a:txBody>
                    <a:bodyPr/>
                    <a:lstStyle/>
                    <a:p>
                      <a:pPr algn="ctr" fontAlgn="b"/>
                      <a:r>
                        <a:rPr lang="en-GB" sz="1100" b="0" i="0" u="none" strike="noStrike">
                          <a:solidFill>
                            <a:srgbClr val="000000"/>
                          </a:solidFill>
                          <a:effectLst/>
                          <a:latin typeface="Calibri"/>
                        </a:rPr>
                        <a:t>0.05</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r>
                        <a:rPr lang="en-GB" sz="1100" b="0" i="0" u="none" strike="noStrike" dirty="0">
                          <a:solidFill>
                            <a:srgbClr val="000000"/>
                          </a:solidFill>
                          <a:effectLst/>
                          <a:latin typeface="Calibri"/>
                        </a:rPr>
                        <a:t>0.25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8</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11</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10</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r>
              <a:tr h="0">
                <a:tc>
                  <a:txBody>
                    <a:bodyPr/>
                    <a:lstStyle/>
                    <a:p>
                      <a:pPr algn="ctr" fontAlgn="b"/>
                      <a:r>
                        <a:rPr lang="en-ZA" sz="1600" u="none" strike="noStrike" dirty="0" smtClean="0">
                          <a:effectLst/>
                        </a:rPr>
                        <a:t>12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0.25</a:t>
                      </a:r>
                    </a:p>
                  </a:txBody>
                  <a:tcPr marL="0" marR="0" marT="0" marB="0" anchor="ctr"/>
                </a:tc>
                <a:tc>
                  <a:txBody>
                    <a:bodyPr/>
                    <a:lstStyle/>
                    <a:p>
                      <a:pPr algn="ctr" fontAlgn="b"/>
                      <a:r>
                        <a:rPr lang="en-GB" sz="1100" b="0" i="0" u="none" strike="noStrike">
                          <a:solidFill>
                            <a:srgbClr val="000000"/>
                          </a:solidFill>
                          <a:effectLst/>
                          <a:latin typeface="Calibri"/>
                        </a:rPr>
                        <a:t>0.25</a:t>
                      </a:r>
                    </a:p>
                  </a:txBody>
                  <a:tcPr marL="0" marR="0" marT="0" marB="0" anchor="ctr"/>
                </a:tc>
                <a:tc>
                  <a:txBody>
                    <a:bodyPr/>
                    <a:lstStyle/>
                    <a:p>
                      <a:pPr algn="ctr" fontAlgn="b"/>
                      <a:r>
                        <a:rPr lang="en-GB" sz="1100" b="0" i="0" u="none" strike="noStrike">
                          <a:solidFill>
                            <a:srgbClr val="000000"/>
                          </a:solidFill>
                          <a:effectLst/>
                          <a:latin typeface="Calibri"/>
                        </a:rPr>
                        <a:t>0.25</a:t>
                      </a:r>
                    </a:p>
                  </a:txBody>
                  <a:tcPr marL="0" marR="0" marT="0" marB="0" anchor="ctr"/>
                </a:tc>
                <a:tc>
                  <a:txBody>
                    <a:bodyPr/>
                    <a:lstStyle/>
                    <a:p>
                      <a:pPr algn="ctr" fontAlgn="b"/>
                      <a:r>
                        <a:rPr lang="en-GB" sz="1100" b="0" i="0" u="none" strike="noStrike" dirty="0">
                          <a:solidFill>
                            <a:srgbClr val="000000"/>
                          </a:solidFill>
                          <a:effectLst/>
                          <a:latin typeface="Calibri"/>
                        </a:rPr>
                        <a:t>0.25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a:solidFill>
                            <a:srgbClr val="000000"/>
                          </a:solidFill>
                          <a:effectLst/>
                          <a:latin typeface="Arial"/>
                          <a:ea typeface="Times New Roman"/>
                          <a:cs typeface="Arial"/>
                        </a:rPr>
                        <a:t>8</a:t>
                      </a:r>
                      <a:endParaRPr lang="en-GB" sz="120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11</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10</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r>
              <a:tr h="0">
                <a:tc>
                  <a:txBody>
                    <a:bodyPr/>
                    <a:lstStyle/>
                    <a:p>
                      <a:pPr algn="ctr" fontAlgn="b"/>
                      <a:r>
                        <a:rPr lang="en-ZA" sz="1600" u="none" strike="noStrike" dirty="0" smtClean="0">
                          <a:effectLst/>
                        </a:rPr>
                        <a:t>13</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0.25</a:t>
                      </a:r>
                    </a:p>
                  </a:txBody>
                  <a:tcPr marL="0" marR="0" marT="0" marB="0" anchor="ctr"/>
                </a:tc>
                <a:tc>
                  <a:txBody>
                    <a:bodyPr/>
                    <a:lstStyle/>
                    <a:p>
                      <a:pPr algn="ctr" fontAlgn="b"/>
                      <a:r>
                        <a:rPr lang="en-GB" sz="1100" b="0" i="0" u="none" strike="noStrike">
                          <a:solidFill>
                            <a:srgbClr val="000000"/>
                          </a:solidFill>
                          <a:effectLst/>
                          <a:latin typeface="Calibri"/>
                        </a:rPr>
                        <a:t>0.05</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r>
                        <a:rPr lang="en-GB" sz="1100" b="0" i="0" u="none" strike="noStrike" dirty="0">
                          <a:solidFill>
                            <a:srgbClr val="000000"/>
                          </a:solidFill>
                          <a:effectLst/>
                          <a:latin typeface="Calibri"/>
                        </a:rPr>
                        <a:t>0.25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8</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11</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10</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r>
              <a:tr h="0">
                <a:tc>
                  <a:txBody>
                    <a:bodyPr/>
                    <a:lstStyle/>
                    <a:p>
                      <a:pPr algn="ctr" fontAlgn="b"/>
                      <a:r>
                        <a:rPr lang="en-ZA" sz="1600" u="none" strike="noStrike" dirty="0" smtClean="0">
                          <a:effectLst/>
                        </a:rPr>
                        <a:t>14</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r>
                        <a:rPr lang="en-GB" sz="1100" b="0" i="0" u="none" strike="noStrike">
                          <a:solidFill>
                            <a:srgbClr val="000000"/>
                          </a:solidFill>
                          <a:effectLst/>
                          <a:latin typeface="Calibri"/>
                        </a:rPr>
                        <a:t>0.10</a:t>
                      </a:r>
                    </a:p>
                  </a:txBody>
                  <a:tcPr marL="0" marR="0" marT="0" marB="0" anchor="ctr"/>
                </a:tc>
                <a:tc>
                  <a:txBody>
                    <a:bodyPr/>
                    <a:lstStyle/>
                    <a:p>
                      <a:pPr algn="ctr" fontAlgn="b"/>
                      <a:r>
                        <a:rPr lang="en-GB" sz="1100" b="0" i="0" u="none" strike="noStrike">
                          <a:solidFill>
                            <a:srgbClr val="000000"/>
                          </a:solidFill>
                          <a:effectLst/>
                          <a:latin typeface="Calibri"/>
                        </a:rPr>
                        <a:t>0.40</a:t>
                      </a:r>
                    </a:p>
                  </a:txBody>
                  <a:tcPr marL="0" marR="0" marT="0" marB="0" anchor="ctr"/>
                </a:tc>
                <a:tc>
                  <a:txBody>
                    <a:bodyPr/>
                    <a:lstStyle/>
                    <a:p>
                      <a:pPr algn="ctr" fontAlgn="b"/>
                      <a:r>
                        <a:rPr lang="en-GB" sz="1100" b="0" i="0" u="none" strike="noStrike" dirty="0">
                          <a:solidFill>
                            <a:srgbClr val="000000"/>
                          </a:solidFill>
                          <a:effectLst/>
                          <a:latin typeface="Calibri"/>
                        </a:rPr>
                        <a:t>0.30</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6</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3</a:t>
                      </a:r>
                      <a:endParaRPr lang="en-GB" sz="1200">
                        <a:effectLst/>
                        <a:latin typeface="+mn-lt"/>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8</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11</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10</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7</a:t>
                      </a:r>
                      <a:endParaRPr lang="en-GB" sz="1200">
                        <a:effectLst/>
                        <a:latin typeface="+mn-lt"/>
                        <a:ea typeface="Calibri"/>
                        <a:cs typeface="Times New Roman"/>
                      </a:endParaRPr>
                    </a:p>
                  </a:txBody>
                  <a:tcPr marL="68580" marR="68580" marT="0" marB="0" anchor="ctr"/>
                </a:tc>
              </a:tr>
              <a:tr h="0">
                <a:tc>
                  <a:txBody>
                    <a:bodyPr/>
                    <a:lstStyle/>
                    <a:p>
                      <a:pPr algn="ctr" fontAlgn="b"/>
                      <a:r>
                        <a:rPr lang="en-ZA" sz="1600" u="none" strike="noStrike" dirty="0" smtClean="0">
                          <a:effectLst/>
                        </a:rPr>
                        <a:t>15</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r>
                        <a:rPr lang="en-GB" sz="1100" b="0" i="0" u="none" strike="noStrike">
                          <a:solidFill>
                            <a:srgbClr val="000000"/>
                          </a:solidFill>
                          <a:effectLst/>
                          <a:latin typeface="Calibri"/>
                        </a:rPr>
                        <a:t>0.05</a:t>
                      </a:r>
                    </a:p>
                  </a:txBody>
                  <a:tcPr marL="0" marR="0" marT="0" marB="0" anchor="ctr"/>
                </a:tc>
                <a:tc>
                  <a:txBody>
                    <a:bodyPr/>
                    <a:lstStyle/>
                    <a:p>
                      <a:pPr algn="ctr" fontAlgn="b"/>
                      <a:r>
                        <a:rPr lang="en-GB" sz="1100" b="0" i="0" u="none" strike="noStrike">
                          <a:solidFill>
                            <a:srgbClr val="000000"/>
                          </a:solidFill>
                          <a:effectLst/>
                          <a:latin typeface="Calibri"/>
                        </a:rPr>
                        <a:t>0.20</a:t>
                      </a:r>
                    </a:p>
                  </a:txBody>
                  <a:tcPr marL="0" marR="0" marT="0" marB="0" anchor="ctr"/>
                </a:tc>
                <a:tc>
                  <a:txBody>
                    <a:bodyPr/>
                    <a:lstStyle/>
                    <a:p>
                      <a:pPr algn="ctr" fontAlgn="b"/>
                      <a:r>
                        <a:rPr lang="en-GB" sz="1100" b="0" i="0" u="none" strike="noStrike" dirty="0">
                          <a:solidFill>
                            <a:srgbClr val="000000"/>
                          </a:solidFill>
                          <a:effectLst/>
                          <a:latin typeface="Calibri"/>
                        </a:rPr>
                        <a:t>0.25</a:t>
                      </a:r>
                    </a:p>
                  </a:txBody>
                  <a:tcPr marL="0" marR="0" marT="0" marB="0" anchor="ctr"/>
                </a:tc>
                <a:tc>
                  <a:txBody>
                    <a:bodyPr/>
                    <a:lstStyle/>
                    <a:p>
                      <a:pPr algn="ctr" fontAlgn="b"/>
                      <a:endParaRPr lang="en-GB" sz="1600" b="0" i="0" u="none" strike="noStrike">
                        <a:solidFill>
                          <a:srgbClr val="000000"/>
                        </a:solidFill>
                        <a:effectLst/>
                        <a:latin typeface="Calibri"/>
                      </a:endParaRPr>
                    </a:p>
                  </a:txBody>
                  <a:tcPr marL="0" marR="0" marT="0" marB="0" anchor="ctr"/>
                </a:tc>
                <a:tc>
                  <a:txBody>
                    <a:bodyPr/>
                    <a:lstStyle/>
                    <a:p>
                      <a:pPr algn="ctr">
                        <a:lnSpc>
                          <a:spcPct val="120000"/>
                        </a:lnSpc>
                        <a:spcAft>
                          <a:spcPts val="0"/>
                        </a:spcAft>
                      </a:pPr>
                      <a:r>
                        <a:rPr lang="en-GB" sz="1200" dirty="0">
                          <a:solidFill>
                            <a:srgbClr val="000000"/>
                          </a:solidFill>
                          <a:effectLst/>
                          <a:latin typeface="Arial"/>
                          <a:ea typeface="Times New Roman"/>
                          <a:cs typeface="Arial"/>
                        </a:rPr>
                        <a:t>8</a:t>
                      </a:r>
                      <a:endParaRPr lang="en-GB" sz="1200" dirty="0">
                        <a:effectLst/>
                        <a:latin typeface="Arial"/>
                        <a:ea typeface="Calibri"/>
                        <a:cs typeface="Times New Roman"/>
                      </a:endParaRPr>
                    </a:p>
                  </a:txBody>
                  <a:tcPr marL="68580" marR="68580" marT="0" marB="0" anchor="ctr"/>
                </a:tc>
                <a:tc>
                  <a:txBody>
                    <a:bodyPr/>
                    <a:lstStyle/>
                    <a:p>
                      <a:pPr algn="ctr" fontAlgn="b"/>
                      <a:r>
                        <a:rPr lang="en-GB" sz="1200" b="0" i="0" u="none" strike="noStrike" dirty="0">
                          <a:solidFill>
                            <a:srgbClr val="FF0000"/>
                          </a:solidFill>
                          <a:effectLst/>
                          <a:latin typeface="+mn-lt"/>
                        </a:rPr>
                        <a:t>1</a:t>
                      </a:r>
                    </a:p>
                  </a:txBody>
                  <a:tcPr marL="0" marR="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3</a:t>
                      </a:r>
                      <a:endParaRPr lang="en-GB" sz="1200" dirty="0">
                        <a:effectLst/>
                        <a:latin typeface="+mn-lt"/>
                        <a:ea typeface="Calibri"/>
                        <a:cs typeface="Times New Roman"/>
                      </a:endParaRPr>
                    </a:p>
                  </a:txBody>
                  <a:tcPr marL="68580" marR="68580" marT="0" marB="0" anchor="ctr"/>
                </a:tc>
                <a:tc>
                  <a:txBody>
                    <a:bodyPr/>
                    <a:lstStyle/>
                    <a:p>
                      <a:pPr algn="ctr" fontAlgn="b"/>
                      <a:r>
                        <a:rPr lang="en-GB" sz="1200" b="0" i="0" u="none" strike="noStrike">
                          <a:solidFill>
                            <a:srgbClr val="000000"/>
                          </a:solidFill>
                          <a:effectLst/>
                          <a:latin typeface="+mn-lt"/>
                        </a:rPr>
                        <a:t>2</a:t>
                      </a:r>
                    </a:p>
                  </a:txBody>
                  <a:tcPr marL="0" marR="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6</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4</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5</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9</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a:solidFill>
                            <a:srgbClr val="000000"/>
                          </a:solidFill>
                          <a:effectLst/>
                          <a:latin typeface="+mn-lt"/>
                          <a:ea typeface="Times New Roman"/>
                          <a:cs typeface="Arial"/>
                        </a:rPr>
                        <a:t>11</a:t>
                      </a:r>
                      <a:endParaRPr lang="en-GB" sz="120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10</a:t>
                      </a:r>
                      <a:endParaRPr lang="en-GB" sz="1200" dirty="0">
                        <a:effectLst/>
                        <a:latin typeface="+mn-lt"/>
                        <a:ea typeface="Calibri"/>
                        <a:cs typeface="Times New Roman"/>
                      </a:endParaRPr>
                    </a:p>
                  </a:txBody>
                  <a:tcPr marL="68580" marR="68580" marT="0" marB="0" anchor="ctr"/>
                </a:tc>
                <a:tc>
                  <a:txBody>
                    <a:bodyPr/>
                    <a:lstStyle/>
                    <a:p>
                      <a:pPr algn="ctr">
                        <a:lnSpc>
                          <a:spcPct val="120000"/>
                        </a:lnSpc>
                        <a:spcAft>
                          <a:spcPts val="0"/>
                        </a:spcAft>
                      </a:pPr>
                      <a:r>
                        <a:rPr lang="en-GB" sz="1200" dirty="0">
                          <a:solidFill>
                            <a:srgbClr val="000000"/>
                          </a:solidFill>
                          <a:effectLst/>
                          <a:latin typeface="+mn-lt"/>
                          <a:ea typeface="Times New Roman"/>
                          <a:cs typeface="Arial"/>
                        </a:rPr>
                        <a:t>7</a:t>
                      </a:r>
                      <a:endParaRPr lang="en-GB" sz="1200" dirty="0">
                        <a:effectLst/>
                        <a:latin typeface="+mn-lt"/>
                        <a:ea typeface="Calibri"/>
                        <a:cs typeface="Times New Roman"/>
                      </a:endParaRPr>
                    </a:p>
                  </a:txBody>
                  <a:tcPr marL="68580" marR="68580" marT="0" marB="0" anchor="ctr"/>
                </a:tc>
              </a:tr>
            </a:tbl>
          </a:graphicData>
        </a:graphic>
      </p:graphicFrame>
      <p:sp>
        <p:nvSpPr>
          <p:cNvPr id="9" name="Rectangle 8"/>
          <p:cNvSpPr/>
          <p:nvPr/>
        </p:nvSpPr>
        <p:spPr>
          <a:xfrm>
            <a:off x="323528" y="5905900"/>
            <a:ext cx="2691121" cy="369332"/>
          </a:xfrm>
          <a:prstGeom prst="rect">
            <a:avLst/>
          </a:prstGeom>
        </p:spPr>
        <p:txBody>
          <a:bodyPr wrap="none">
            <a:spAutoFit/>
          </a:bodyPr>
          <a:lstStyle/>
          <a:p>
            <a:pPr fontAlgn="b"/>
            <a:r>
              <a:rPr lang="en-ZA" dirty="0" smtClean="0"/>
              <a:t>Rank: 1 </a:t>
            </a:r>
            <a:r>
              <a:rPr lang="en-ZA" dirty="0"/>
              <a:t>= best, </a:t>
            </a:r>
            <a:r>
              <a:rPr lang="en-ZA" dirty="0" smtClean="0"/>
              <a:t>11 </a:t>
            </a:r>
            <a:r>
              <a:rPr lang="en-ZA" dirty="0"/>
              <a:t>= </a:t>
            </a:r>
            <a:r>
              <a:rPr lang="en-ZA" dirty="0" smtClean="0"/>
              <a:t>worse.</a:t>
            </a:r>
            <a:endParaRPr lang="en-ZA" dirty="0">
              <a:solidFill>
                <a:srgbClr val="000000"/>
              </a:solidFill>
            </a:endParaRPr>
          </a:p>
        </p:txBody>
      </p:sp>
    </p:spTree>
    <p:extLst>
      <p:ext uri="{BB962C8B-B14F-4D97-AF65-F5344CB8AC3E}">
        <p14:creationId xmlns:p14="http://schemas.microsoft.com/office/powerpoint/2010/main" val="1458537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err="1" smtClean="0"/>
              <a:t>uMkhomazi</a:t>
            </a:r>
            <a:r>
              <a:rPr lang="en-ZA" dirty="0" smtClean="0"/>
              <a:t> River - Selection</a:t>
            </a:r>
            <a:endParaRPr dirty="0" smtClean="0"/>
          </a:p>
        </p:txBody>
      </p:sp>
      <p:graphicFrame>
        <p:nvGraphicFramePr>
          <p:cNvPr id="3" name="Table 2"/>
          <p:cNvGraphicFramePr>
            <a:graphicFrameLocks noGrp="1"/>
          </p:cNvGraphicFramePr>
          <p:nvPr>
            <p:extLst>
              <p:ext uri="{D42A27DB-BD31-4B8C-83A1-F6EECF244321}">
                <p14:modId xmlns:p14="http://schemas.microsoft.com/office/powerpoint/2010/main" val="1588928048"/>
              </p:ext>
            </p:extLst>
          </p:nvPr>
        </p:nvGraphicFramePr>
        <p:xfrm>
          <a:off x="421481" y="852488"/>
          <a:ext cx="8301042" cy="3913065"/>
        </p:xfrm>
        <a:graphic>
          <a:graphicData uri="http://schemas.openxmlformats.org/drawingml/2006/table">
            <a:tbl>
              <a:tblPr>
                <a:tableStyleId>{5C22544A-7EE6-4342-B048-85BDC9FD1C3A}</a:tableStyleId>
              </a:tblPr>
              <a:tblGrid>
                <a:gridCol w="1271587"/>
                <a:gridCol w="1585913"/>
                <a:gridCol w="1107282"/>
                <a:gridCol w="914401"/>
                <a:gridCol w="1371602"/>
                <a:gridCol w="2050257"/>
              </a:tblGrid>
              <a:tr h="161066">
                <a:tc rowSpan="2">
                  <a:txBody>
                    <a:bodyPr/>
                    <a:lstStyle/>
                    <a:p>
                      <a:pPr algn="ctr" fontAlgn="ctr"/>
                      <a:r>
                        <a:rPr lang="en-GB" sz="1800" u="none" strike="noStrike" dirty="0" smtClean="0">
                          <a:effectLst/>
                        </a:rPr>
                        <a:t>Scenarios</a:t>
                      </a:r>
                    </a:p>
                    <a:p>
                      <a:pPr algn="ctr" fontAlgn="ctr"/>
                      <a:r>
                        <a:rPr lang="en-ZA" sz="1800" b="1" i="0" u="none" strike="noStrike" dirty="0" smtClean="0">
                          <a:solidFill>
                            <a:srgbClr val="000000"/>
                          </a:solidFill>
                          <a:effectLst/>
                          <a:latin typeface="Calibri"/>
                        </a:rPr>
                        <a:t>(MK)</a:t>
                      </a:r>
                      <a:endParaRPr lang="en-GB" sz="1800" b="1" i="0" u="none" strike="noStrike" dirty="0">
                        <a:solidFill>
                          <a:srgbClr val="000000"/>
                        </a:solidFill>
                        <a:effectLst/>
                        <a:latin typeface="Calibri"/>
                      </a:endParaRPr>
                    </a:p>
                  </a:txBody>
                  <a:tcPr marL="8053" marR="8053" marT="8053" marB="0" anchor="ctr"/>
                </a:tc>
                <a:tc gridSpan="5">
                  <a:txBody>
                    <a:bodyPr/>
                    <a:lstStyle/>
                    <a:p>
                      <a:pPr algn="ctr" fontAlgn="ctr"/>
                      <a:r>
                        <a:rPr lang="en-GB" sz="1600" u="none" strike="noStrike" dirty="0" smtClean="0">
                          <a:effectLst/>
                        </a:rPr>
                        <a:t>Scenario Variables</a:t>
                      </a:r>
                      <a:endParaRPr lang="en-GB" sz="1600" b="1" i="0" u="none" strike="noStrike" dirty="0">
                        <a:solidFill>
                          <a:srgbClr val="000000"/>
                        </a:solidFill>
                        <a:effectLst/>
                        <a:latin typeface="Arial"/>
                      </a:endParaRPr>
                    </a:p>
                  </a:txBody>
                  <a:tcPr marL="8053" marR="8053" marT="805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81172">
                <a:tc vMerge="1">
                  <a:txBody>
                    <a:bodyPr/>
                    <a:lstStyle/>
                    <a:p>
                      <a:endParaRPr lang="en-GB"/>
                    </a:p>
                  </a:txBody>
                  <a:tcPr/>
                </a:tc>
                <a:tc>
                  <a:txBody>
                    <a:bodyPr/>
                    <a:lstStyle/>
                    <a:p>
                      <a:pPr algn="ctr" fontAlgn="ctr"/>
                      <a:r>
                        <a:rPr lang="en-ZA" sz="1600" u="none" strike="noStrike" dirty="0">
                          <a:effectLst/>
                        </a:rPr>
                        <a:t>Ultimate Development </a:t>
                      </a:r>
                      <a:r>
                        <a:rPr lang="en-ZA" sz="1600" u="none" strike="noStrike" dirty="0" smtClean="0">
                          <a:effectLst/>
                        </a:rPr>
                        <a:t>(</a:t>
                      </a:r>
                      <a:r>
                        <a:rPr lang="en-ZA" sz="1600" u="none" strike="noStrike" dirty="0">
                          <a:effectLst/>
                        </a:rPr>
                        <a:t>2040)</a:t>
                      </a:r>
                      <a:endParaRPr lang="en-ZA" sz="1600" b="1" i="0" u="none" strike="noStrike" dirty="0">
                        <a:solidFill>
                          <a:srgbClr val="000000"/>
                        </a:solidFill>
                        <a:effectLst/>
                        <a:latin typeface="Arial"/>
                      </a:endParaRPr>
                    </a:p>
                  </a:txBody>
                  <a:tcPr marL="8053" marR="8053" marT="8053" marB="0" anchor="ctr"/>
                </a:tc>
                <a:tc gridSpan="2">
                  <a:txBody>
                    <a:bodyPr/>
                    <a:lstStyle/>
                    <a:p>
                      <a:pPr algn="ctr" fontAlgn="ctr"/>
                      <a:r>
                        <a:rPr lang="en-GB" sz="1600" u="none" strike="noStrike" dirty="0">
                          <a:effectLst/>
                        </a:rPr>
                        <a:t>EWR</a:t>
                      </a:r>
                      <a:endParaRPr lang="en-GB" sz="1600" b="1" i="0" u="none" strike="noStrike" dirty="0">
                        <a:solidFill>
                          <a:srgbClr val="000000"/>
                        </a:solidFill>
                        <a:effectLst/>
                        <a:latin typeface="Arial"/>
                      </a:endParaRPr>
                    </a:p>
                  </a:txBody>
                  <a:tcPr marL="8053" marR="8053" marT="8053" marB="0" anchor="ctr"/>
                </a:tc>
                <a:tc hMerge="1">
                  <a:txBody>
                    <a:bodyPr/>
                    <a:lstStyle/>
                    <a:p>
                      <a:endParaRPr lang="en-GB"/>
                    </a:p>
                  </a:txBody>
                  <a:tcPr/>
                </a:tc>
                <a:tc>
                  <a:txBody>
                    <a:bodyPr/>
                    <a:lstStyle/>
                    <a:p>
                      <a:pPr algn="ctr" fontAlgn="ctr"/>
                      <a:r>
                        <a:rPr lang="en-GB" sz="1600" u="none" strike="noStrike" dirty="0" smtClean="0">
                          <a:effectLst/>
                        </a:rPr>
                        <a:t>Smithfield Dam</a:t>
                      </a:r>
                      <a:endParaRPr lang="en-GB" sz="1600" b="1" i="0" u="none" strike="noStrike" dirty="0">
                        <a:solidFill>
                          <a:srgbClr val="000000"/>
                        </a:solidFill>
                        <a:effectLst/>
                        <a:latin typeface="Arial"/>
                      </a:endParaRPr>
                    </a:p>
                  </a:txBody>
                  <a:tcPr marL="8053" marR="8053" marT="8053" marB="0" anchor="ctr"/>
                </a:tc>
                <a:tc>
                  <a:txBody>
                    <a:bodyPr/>
                    <a:lstStyle/>
                    <a:p>
                      <a:pPr algn="ctr" fontAlgn="ctr"/>
                      <a:r>
                        <a:rPr lang="en-GB" sz="1600" u="none" strike="noStrike">
                          <a:effectLst/>
                        </a:rPr>
                        <a:t>Ngwadini OCD</a:t>
                      </a:r>
                      <a:endParaRPr lang="en-GB" sz="1600" b="1" i="0" u="none" strike="noStrike">
                        <a:solidFill>
                          <a:srgbClr val="000000"/>
                        </a:solidFill>
                        <a:effectLst/>
                        <a:latin typeface="Arial"/>
                      </a:endParaRPr>
                    </a:p>
                  </a:txBody>
                  <a:tcPr marL="8053" marR="8053" marT="8053" marB="0" anchor="ctr"/>
                </a:tc>
              </a:tr>
              <a:tr h="360000">
                <a:tc>
                  <a:txBody>
                    <a:bodyPr/>
                    <a:lstStyle/>
                    <a:p>
                      <a:pPr algn="ctr" fontAlgn="b"/>
                      <a:r>
                        <a:rPr lang="en-GB" sz="1800" u="none" strike="noStrike" dirty="0" smtClean="0">
                          <a:effectLst/>
                        </a:rPr>
                        <a:t>1</a:t>
                      </a:r>
                      <a:endParaRPr lang="en-GB" sz="1800" b="0" i="0" u="none" strike="noStrike" dirty="0">
                        <a:solidFill>
                          <a:srgbClr val="000000"/>
                        </a:solidFill>
                        <a:effectLst/>
                        <a:latin typeface="Calibri"/>
                      </a:endParaRPr>
                    </a:p>
                  </a:txBody>
                  <a:tcPr marL="8053" marR="8053" marT="8053" marB="0" anchor="b"/>
                </a:tc>
                <a:tc>
                  <a:txBody>
                    <a:bodyPr/>
                    <a:lstStyle/>
                    <a:p>
                      <a:pPr algn="ctr" fontAlgn="b"/>
                      <a:r>
                        <a:rPr lang="en-GB" sz="1800" u="none" strike="noStrike" dirty="0">
                          <a:effectLst/>
                        </a:rPr>
                        <a:t>No </a:t>
                      </a:r>
                      <a:endParaRPr lang="en-GB" sz="1800" b="0" i="0" u="none" strike="noStrike" dirty="0">
                        <a:solidFill>
                          <a:srgbClr val="000000"/>
                        </a:solidFill>
                        <a:effectLst/>
                        <a:latin typeface="Calibri"/>
                      </a:endParaRPr>
                    </a:p>
                  </a:txBody>
                  <a:tcPr marL="8053" marR="8053" marT="8053" marB="0" anchor="b"/>
                </a:tc>
                <a:tc gridSpan="2">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c hMerge="1">
                  <a:txBody>
                    <a:bodyPr/>
                    <a:lstStyle/>
                    <a:p>
                      <a:endParaRPr lang="en-GB"/>
                    </a:p>
                  </a:txBody>
                  <a:tcPr/>
                </a:tc>
                <a:tc>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c>
                  <a:txBody>
                    <a:bodyPr/>
                    <a:lstStyle/>
                    <a:p>
                      <a:pPr algn="ctr" fontAlgn="b"/>
                      <a:r>
                        <a:rPr lang="en-GB" sz="1800" u="none" strike="noStrike">
                          <a:effectLst/>
                        </a:rPr>
                        <a:t>No</a:t>
                      </a:r>
                      <a:endParaRPr lang="en-GB" sz="1800" b="0" i="0" u="none" strike="noStrike">
                        <a:solidFill>
                          <a:srgbClr val="000000"/>
                        </a:solidFill>
                        <a:effectLst/>
                        <a:latin typeface="Calibri"/>
                      </a:endParaRPr>
                    </a:p>
                  </a:txBody>
                  <a:tcPr marL="8053" marR="8053" marT="8053" marB="0" anchor="b"/>
                </a:tc>
              </a:tr>
              <a:tr h="360000">
                <a:tc>
                  <a:txBody>
                    <a:bodyPr/>
                    <a:lstStyle/>
                    <a:p>
                      <a:pPr algn="ctr" fontAlgn="t"/>
                      <a:r>
                        <a:rPr lang="en-GB" sz="1800" u="none" strike="noStrike" dirty="0" smtClean="0">
                          <a:effectLst/>
                        </a:rPr>
                        <a:t>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gridSpan="2">
                  <a:txBody>
                    <a:bodyPr/>
                    <a:lstStyle/>
                    <a:p>
                      <a:pPr algn="ctr" fontAlgn="t"/>
                      <a:r>
                        <a:rPr lang="en-GB" sz="1800" u="none" strike="noStrike">
                          <a:effectLst/>
                        </a:rPr>
                        <a:t>No</a:t>
                      </a:r>
                      <a:endParaRPr lang="en-GB" sz="1800" b="0" i="0" u="none" strike="noStrike">
                        <a:solidFill>
                          <a:srgbClr val="000000"/>
                        </a:solidFill>
                        <a:effectLst/>
                        <a:latin typeface="Calibri"/>
                      </a:endParaRPr>
                    </a:p>
                  </a:txBody>
                  <a:tcPr marL="8053" marR="8053" marT="8053" marB="0"/>
                </a:tc>
                <a:tc hMerge="1">
                  <a:txBody>
                    <a:bodyPr/>
                    <a:lstStyle/>
                    <a:p>
                      <a:endParaRPr lang="en-GB"/>
                    </a:p>
                  </a:txBody>
                  <a:tcPr/>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b="1" u="none" strike="noStrike" dirty="0" smtClean="0">
                          <a:effectLst/>
                        </a:rPr>
                        <a:t>21</a:t>
                      </a:r>
                      <a:endParaRPr lang="en-GB" sz="1800" b="1" i="0" u="none" strike="noStrike" dirty="0">
                        <a:solidFill>
                          <a:srgbClr val="000000"/>
                        </a:solidFill>
                        <a:effectLst/>
                        <a:latin typeface="Calibri"/>
                      </a:endParaRPr>
                    </a:p>
                  </a:txBody>
                  <a:tcPr marL="8053" marR="8053" marT="8053" marB="0"/>
                </a:tc>
                <a:tc>
                  <a:txBody>
                    <a:bodyPr/>
                    <a:lstStyle/>
                    <a:p>
                      <a:pPr algn="ctr" fontAlgn="t"/>
                      <a:r>
                        <a:rPr lang="en-GB" sz="1800" b="1" u="none" strike="noStrike" dirty="0">
                          <a:effectLst/>
                        </a:rPr>
                        <a:t>Yes</a:t>
                      </a:r>
                      <a:endParaRPr lang="en-GB" sz="1800" b="1" i="0" u="none" strike="noStrike" dirty="0">
                        <a:solidFill>
                          <a:srgbClr val="000000"/>
                        </a:solidFill>
                        <a:effectLst/>
                        <a:latin typeface="Calibri"/>
                      </a:endParaRPr>
                    </a:p>
                  </a:txBody>
                  <a:tcPr marL="8053" marR="8053" marT="8053" marB="0"/>
                </a:tc>
                <a:tc>
                  <a:txBody>
                    <a:bodyPr/>
                    <a:lstStyle/>
                    <a:p>
                      <a:pPr algn="l" fontAlgn="t"/>
                      <a:r>
                        <a:rPr lang="en-GB" sz="1800" b="1" u="none" strike="noStrike" dirty="0">
                          <a:effectLst/>
                        </a:rPr>
                        <a:t>REC </a:t>
                      </a:r>
                      <a:r>
                        <a:rPr lang="en-GB" sz="1800" b="1" u="none" strike="noStrike" dirty="0" smtClean="0">
                          <a:effectLst/>
                        </a:rPr>
                        <a:t>tot</a:t>
                      </a:r>
                      <a:endParaRPr lang="en-GB" sz="1800" b="1"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b="1" u="none" strike="noStrike" dirty="0" smtClean="0">
                          <a:effectLst/>
                        </a:rPr>
                        <a:t>(EWR 2)</a:t>
                      </a:r>
                      <a:endParaRPr lang="en-GB" sz="1800" b="1" i="0" u="none" strike="noStrike" dirty="0" smtClean="0">
                        <a:solidFill>
                          <a:srgbClr val="000000"/>
                        </a:solidFill>
                        <a:effectLst/>
                        <a:latin typeface="+mn-lt"/>
                      </a:endParaRPr>
                    </a:p>
                  </a:txBody>
                  <a:tcPr marL="72000" marR="7200" marT="7200" marB="0"/>
                </a:tc>
                <a:tc>
                  <a:txBody>
                    <a:bodyPr/>
                    <a:lstStyle/>
                    <a:p>
                      <a:pPr algn="ctr" fontAlgn="t"/>
                      <a:r>
                        <a:rPr lang="en-GB" sz="1800" b="1" u="none" strike="noStrike" dirty="0">
                          <a:effectLst/>
                        </a:rPr>
                        <a:t>Yes</a:t>
                      </a:r>
                      <a:endParaRPr lang="en-GB" sz="1800" b="1" i="0" u="none" strike="noStrike" dirty="0">
                        <a:solidFill>
                          <a:srgbClr val="000000"/>
                        </a:solidFill>
                        <a:effectLst/>
                        <a:latin typeface="Calibri"/>
                      </a:endParaRPr>
                    </a:p>
                  </a:txBody>
                  <a:tcPr marL="8053" marR="8053" marT="8053" marB="0"/>
                </a:tc>
                <a:tc>
                  <a:txBody>
                    <a:bodyPr/>
                    <a:lstStyle/>
                    <a:p>
                      <a:pPr algn="ctr" fontAlgn="t"/>
                      <a:r>
                        <a:rPr lang="en-GB" sz="1800" b="1" u="none" strike="noStrike" dirty="0" smtClean="0">
                          <a:effectLst/>
                        </a:rPr>
                        <a:t>Yes *</a:t>
                      </a:r>
                      <a:endParaRPr lang="en-GB" sz="1800" b="1"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22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2)</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23</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smtClean="0">
                          <a:effectLst/>
                        </a:rPr>
                        <a:t>REC </a:t>
                      </a:r>
                      <a:r>
                        <a:rPr lang="en-GB" sz="1800" u="none" strike="noStrike" dirty="0">
                          <a:effectLst/>
                        </a:rPr>
                        <a:t>low</a:t>
                      </a:r>
                      <a:r>
                        <a:rPr lang="en-GB" sz="1800" u="none" strike="noStrike" dirty="0" smtClean="0">
                          <a:effectLst/>
                        </a:rPr>
                        <a:t>+</a:t>
                      </a:r>
                      <a:endParaRPr lang="en-GB" sz="1800" b="0" i="0" u="none" strike="noStrike" dirty="0">
                        <a:solidFill>
                          <a:srgbClr val="000000"/>
                        </a:solidFill>
                        <a:effectLst/>
                        <a:latin typeface="Calibri"/>
                      </a:endParaRPr>
                    </a:p>
                  </a:txBody>
                  <a:tcPr marL="72000" marR="7200" marT="7200" marB="0"/>
                </a:tc>
                <a:tc>
                  <a:txBody>
                    <a:bodyPr/>
                    <a:lstStyle/>
                    <a:p>
                      <a:pPr algn="l" fontAlgn="t"/>
                      <a:r>
                        <a:rPr lang="en-GB" sz="1800" u="none" strike="noStrike" dirty="0" smtClean="0">
                          <a:effectLst/>
                        </a:rPr>
                        <a:t>(EWR 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31</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tot</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a:effectLst/>
                        </a:rPr>
                        <a:t>REC </a:t>
                      </a:r>
                      <a:r>
                        <a:rPr lang="en-GB" sz="1800" u="none" strike="noStrike" dirty="0" smtClean="0">
                          <a:effectLst/>
                        </a:rPr>
                        <a:t>low</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r h="360000">
                <a:tc>
                  <a:txBody>
                    <a:bodyPr/>
                    <a:lstStyle/>
                    <a:p>
                      <a:pPr algn="ctr" fontAlgn="t"/>
                      <a:r>
                        <a:rPr lang="en-GB" sz="1800" u="none" strike="noStrike" dirty="0" smtClean="0">
                          <a:effectLst/>
                        </a:rPr>
                        <a:t>33</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l" fontAlgn="t"/>
                      <a:r>
                        <a:rPr lang="en-GB" sz="1800" u="none" strike="noStrike" dirty="0" smtClean="0">
                          <a:effectLst/>
                        </a:rPr>
                        <a:t>REC </a:t>
                      </a:r>
                      <a:r>
                        <a:rPr lang="en-GB" sz="1800" u="none" strike="noStrike" dirty="0">
                          <a:effectLst/>
                        </a:rPr>
                        <a:t>low</a:t>
                      </a:r>
                      <a:r>
                        <a:rPr lang="en-GB" sz="1800" u="none" strike="noStrike" dirty="0" smtClean="0">
                          <a:effectLst/>
                        </a:rPr>
                        <a:t>+</a:t>
                      </a:r>
                      <a:endParaRPr lang="en-GB" sz="1800" b="0" i="0" u="none" strike="noStrike" dirty="0">
                        <a:solidFill>
                          <a:srgbClr val="000000"/>
                        </a:solidFill>
                        <a:effectLst/>
                        <a:latin typeface="Calibri"/>
                      </a:endParaRPr>
                    </a:p>
                  </a:txBody>
                  <a:tcPr marL="72000" marR="7200" marT="7200"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800" u="none" strike="noStrike" dirty="0" smtClean="0">
                          <a:effectLst/>
                        </a:rPr>
                        <a:t>(EWR 3)</a:t>
                      </a:r>
                      <a:endParaRPr lang="en-GB" sz="1800" b="0" i="0" u="none" strike="noStrike" dirty="0" smtClean="0">
                        <a:solidFill>
                          <a:srgbClr val="000000"/>
                        </a:solidFill>
                        <a:effectLst/>
                        <a:latin typeface="+mn-lt"/>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a:t>
                      </a:r>
                      <a:r>
                        <a:rPr lang="en-GB" sz="1800" u="none" strike="noStrike" dirty="0" smtClean="0">
                          <a:effectLst/>
                        </a:rPr>
                        <a:t>*</a:t>
                      </a:r>
                      <a:endParaRPr lang="en-GB" sz="1800" b="0" i="0" u="none" strike="noStrike" dirty="0">
                        <a:solidFill>
                          <a:srgbClr val="000000"/>
                        </a:solidFill>
                        <a:effectLst/>
                        <a:latin typeface="Calibri"/>
                      </a:endParaRPr>
                    </a:p>
                  </a:txBody>
                  <a:tcPr marL="8053" marR="8053" marT="8053"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07844884"/>
              </p:ext>
            </p:extLst>
          </p:nvPr>
        </p:nvGraphicFramePr>
        <p:xfrm>
          <a:off x="421481" y="4800920"/>
          <a:ext cx="8301038" cy="1006665"/>
        </p:xfrm>
        <a:graphic>
          <a:graphicData uri="http://schemas.openxmlformats.org/drawingml/2006/table">
            <a:tbl>
              <a:tblPr>
                <a:tableStyleId>{5C22544A-7EE6-4342-B048-85BDC9FD1C3A}</a:tableStyleId>
              </a:tblPr>
              <a:tblGrid>
                <a:gridCol w="1271587"/>
                <a:gridCol w="1585913"/>
                <a:gridCol w="1827913"/>
                <a:gridCol w="1168953"/>
                <a:gridCol w="2446672"/>
              </a:tblGrid>
              <a:tr h="354346">
                <a:tc>
                  <a:txBody>
                    <a:bodyPr/>
                    <a:lstStyle/>
                    <a:p>
                      <a:pPr algn="ctr" fontAlgn="t"/>
                      <a:r>
                        <a:rPr lang="en-GB" sz="1800" u="none" strike="noStrike" dirty="0" smtClean="0">
                          <a:effectLst/>
                        </a:rPr>
                        <a:t>4</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a:effectLst/>
                        </a:rPr>
                        <a:t>No</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a:effectLst/>
                        </a:rPr>
                        <a:t>Yes (with support)</a:t>
                      </a:r>
                      <a:endParaRPr lang="en-GB" sz="1800" b="0" i="0" u="none" strike="noStrike">
                        <a:solidFill>
                          <a:srgbClr val="000000"/>
                        </a:solidFill>
                        <a:effectLst/>
                        <a:latin typeface="Calibri"/>
                      </a:endParaRPr>
                    </a:p>
                  </a:txBody>
                  <a:tcPr marL="8053" marR="8053" marT="8053" marB="0"/>
                </a:tc>
              </a:tr>
              <a:tr h="322133">
                <a:tc>
                  <a:txBody>
                    <a:bodyPr/>
                    <a:lstStyle/>
                    <a:p>
                      <a:pPr algn="ctr" fontAlgn="t"/>
                      <a:r>
                        <a:rPr lang="en-GB" sz="1800" u="none" strike="noStrike" dirty="0" smtClean="0">
                          <a:effectLst/>
                        </a:rPr>
                        <a:t>41</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REC tot (EWR </a:t>
                      </a:r>
                      <a:r>
                        <a:rPr lang="en-GB" sz="1800" u="none" strike="noStrike" dirty="0" smtClean="0">
                          <a:effectLst/>
                        </a:rPr>
                        <a:t>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a:effectLst/>
                        </a:rPr>
                        <a:t>Yes</a:t>
                      </a:r>
                      <a:endParaRPr lang="en-GB" sz="1800" b="0" i="0" u="none" strike="noStrike">
                        <a:solidFill>
                          <a:srgbClr val="000000"/>
                        </a:solidFill>
                        <a:effectLst/>
                        <a:latin typeface="Calibri"/>
                      </a:endParaRPr>
                    </a:p>
                  </a:txBody>
                  <a:tcPr marL="8053" marR="8053" marT="8053" marB="0"/>
                </a:tc>
                <a:tc>
                  <a:txBody>
                    <a:bodyPr/>
                    <a:lstStyle/>
                    <a:p>
                      <a:pPr algn="ctr" fontAlgn="t"/>
                      <a:r>
                        <a:rPr lang="en-GB" sz="1800" u="none" strike="noStrike" dirty="0">
                          <a:effectLst/>
                        </a:rPr>
                        <a:t>Yes (with support)</a:t>
                      </a:r>
                      <a:endParaRPr lang="en-GB" sz="1800" b="0" i="0" u="none" strike="noStrike" dirty="0">
                        <a:solidFill>
                          <a:srgbClr val="000000"/>
                        </a:solidFill>
                        <a:effectLst/>
                        <a:latin typeface="Calibri"/>
                      </a:endParaRPr>
                    </a:p>
                  </a:txBody>
                  <a:tcPr marL="8053" marR="8053" marT="8053" marB="0"/>
                </a:tc>
              </a:tr>
              <a:tr h="330186">
                <a:tc>
                  <a:txBody>
                    <a:bodyPr/>
                    <a:lstStyle/>
                    <a:p>
                      <a:pPr algn="ctr" fontAlgn="t"/>
                      <a:r>
                        <a:rPr lang="en-GB" sz="1800" u="none" strike="noStrike" dirty="0" smtClean="0">
                          <a:effectLst/>
                        </a:rPr>
                        <a:t>42</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REC low (EWR 2)</a:t>
                      </a:r>
                      <a:endParaRPr lang="en-GB" sz="1800" b="0" i="0" u="none" strike="noStrike" dirty="0">
                        <a:solidFill>
                          <a:srgbClr val="000000"/>
                        </a:solidFill>
                        <a:effectLst/>
                        <a:latin typeface="Calibri"/>
                      </a:endParaRPr>
                    </a:p>
                  </a:txBody>
                  <a:tcPr marL="72000" marR="7200" marT="7200" marB="0"/>
                </a:tc>
                <a:tc>
                  <a:txBody>
                    <a:bodyPr/>
                    <a:lstStyle/>
                    <a:p>
                      <a:pPr algn="ctr" fontAlgn="t"/>
                      <a:r>
                        <a:rPr lang="en-GB" sz="1800" u="none" strike="noStrike" dirty="0">
                          <a:effectLst/>
                        </a:rPr>
                        <a:t>Yes</a:t>
                      </a:r>
                      <a:endParaRPr lang="en-GB" sz="1800" b="0" i="0" u="none" strike="noStrike" dirty="0">
                        <a:solidFill>
                          <a:srgbClr val="000000"/>
                        </a:solidFill>
                        <a:effectLst/>
                        <a:latin typeface="Calibri"/>
                      </a:endParaRPr>
                    </a:p>
                  </a:txBody>
                  <a:tcPr marL="8053" marR="8053" marT="8053" marB="0"/>
                </a:tc>
                <a:tc>
                  <a:txBody>
                    <a:bodyPr/>
                    <a:lstStyle/>
                    <a:p>
                      <a:pPr algn="ctr" fontAlgn="t"/>
                      <a:r>
                        <a:rPr lang="en-GB" sz="1800" u="none" strike="noStrike" dirty="0">
                          <a:effectLst/>
                        </a:rPr>
                        <a:t>Yes (with support)</a:t>
                      </a:r>
                      <a:endParaRPr lang="en-GB" sz="1800" b="0" i="0" u="none" strike="noStrike" dirty="0">
                        <a:solidFill>
                          <a:srgbClr val="000000"/>
                        </a:solidFill>
                        <a:effectLst/>
                        <a:latin typeface="Calibri"/>
                      </a:endParaRPr>
                    </a:p>
                  </a:txBody>
                  <a:tcPr marL="8053" marR="8053" marT="8053" marB="0"/>
                </a:tc>
              </a:tr>
            </a:tbl>
          </a:graphicData>
        </a:graphic>
      </p:graphicFrame>
      <p:sp>
        <p:nvSpPr>
          <p:cNvPr id="2" name="TextBox 1"/>
          <p:cNvSpPr txBox="1"/>
          <p:nvPr/>
        </p:nvSpPr>
        <p:spPr>
          <a:xfrm>
            <a:off x="664043" y="5915294"/>
            <a:ext cx="7757829" cy="369332"/>
          </a:xfrm>
          <a:prstGeom prst="rect">
            <a:avLst/>
          </a:prstGeom>
          <a:noFill/>
        </p:spPr>
        <p:txBody>
          <a:bodyPr wrap="none" rtlCol="0">
            <a:spAutoFit/>
          </a:bodyPr>
          <a:lstStyle/>
          <a:p>
            <a:r>
              <a:rPr lang="en-ZA" dirty="0" smtClean="0"/>
              <a:t>Alternative wastewater management scenarios need to be evaluated  (estuary).</a:t>
            </a:r>
            <a:endParaRPr lang="en-GB" dirty="0"/>
          </a:p>
        </p:txBody>
      </p:sp>
    </p:spTree>
    <p:extLst>
      <p:ext uri="{BB962C8B-B14F-4D97-AF65-F5344CB8AC3E}">
        <p14:creationId xmlns:p14="http://schemas.microsoft.com/office/powerpoint/2010/main" val="368211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4" y="38100"/>
            <a:ext cx="8572500" cy="783771"/>
          </a:xfrm>
        </p:spPr>
        <p:txBody>
          <a:bodyPr/>
          <a:lstStyle/>
          <a:p>
            <a:r>
              <a:rPr lang="en-ZA" sz="3000" b="1" dirty="0">
                <a:solidFill>
                  <a:prstClr val="white"/>
                </a:solidFill>
              </a:rPr>
              <a:t>Derivation of the Water Resource Class for each IUA</a:t>
            </a:r>
          </a:p>
        </p:txBody>
      </p:sp>
      <p:graphicFrame>
        <p:nvGraphicFramePr>
          <p:cNvPr id="5" name="Table 4"/>
          <p:cNvGraphicFramePr>
            <a:graphicFrameLocks noGrp="1"/>
          </p:cNvGraphicFramePr>
          <p:nvPr>
            <p:extLst>
              <p:ext uri="{D42A27DB-BD31-4B8C-83A1-F6EECF244321}">
                <p14:modId xmlns:p14="http://schemas.microsoft.com/office/powerpoint/2010/main" val="2056901441"/>
              </p:ext>
            </p:extLst>
          </p:nvPr>
        </p:nvGraphicFramePr>
        <p:xfrm>
          <a:off x="226694" y="1844824"/>
          <a:ext cx="8676005" cy="2743200"/>
        </p:xfrm>
        <a:graphic>
          <a:graphicData uri="http://schemas.openxmlformats.org/drawingml/2006/table">
            <a:tbl>
              <a:tblPr firstRow="1" firstCol="1" bandRow="1">
                <a:tableStyleId>{5C22544A-7EE6-4342-B048-85BDC9FD1C3A}</a:tableStyleId>
              </a:tblPr>
              <a:tblGrid>
                <a:gridCol w="1296881"/>
                <a:gridCol w="907205"/>
                <a:gridCol w="987552"/>
                <a:gridCol w="987552"/>
                <a:gridCol w="987552"/>
                <a:gridCol w="987552"/>
                <a:gridCol w="987552"/>
                <a:gridCol w="1534159"/>
              </a:tblGrid>
              <a:tr h="180340">
                <a:tc rowSpan="2" gridSpan="2">
                  <a:txBody>
                    <a:bodyPr/>
                    <a:lstStyle/>
                    <a:p>
                      <a:endParaRPr lang="en-GB" sz="2400" dirty="0">
                        <a:effectLst/>
                        <a:latin typeface="Times New Roman"/>
                      </a:endParaRPr>
                    </a:p>
                  </a:txBody>
                  <a:tcPr marL="17780" marR="17780" marT="17780" marB="17780" anchor="ctr"/>
                </a:tc>
                <a:tc rowSpan="2" hMerge="1">
                  <a:txBody>
                    <a:bodyPr/>
                    <a:lstStyle/>
                    <a:p>
                      <a:endParaRPr lang="en-GB"/>
                    </a:p>
                  </a:txBody>
                  <a:tcPr/>
                </a:tc>
                <a:tc gridSpan="5">
                  <a:txBody>
                    <a:bodyPr/>
                    <a:lstStyle/>
                    <a:p>
                      <a:pPr algn="ctr">
                        <a:spcAft>
                          <a:spcPts val="0"/>
                        </a:spcAft>
                      </a:pPr>
                      <a:r>
                        <a:rPr lang="en-GB" sz="2000" kern="1400" spc="25" dirty="0">
                          <a:effectLst/>
                        </a:rPr>
                        <a:t>% EC representation at units represented by biophysical nodes in an IUA</a:t>
                      </a:r>
                      <a:endParaRPr lang="en-GB" sz="2000"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ZA" sz="1800" kern="1400" spc="25" dirty="0" smtClean="0">
                          <a:effectLst/>
                          <a:latin typeface="Arial"/>
                          <a:ea typeface="Times New Roman"/>
                          <a:cs typeface="Calibri"/>
                        </a:rPr>
                        <a:t>Prominent</a:t>
                      </a:r>
                    </a:p>
                    <a:p>
                      <a:pPr algn="ctr">
                        <a:spcAft>
                          <a:spcPts val="0"/>
                        </a:spcAft>
                      </a:pPr>
                      <a:r>
                        <a:rPr lang="en-ZA" sz="1800" kern="1400" spc="25" dirty="0" smtClean="0">
                          <a:effectLst/>
                          <a:latin typeface="Arial"/>
                          <a:ea typeface="Times New Roman"/>
                          <a:cs typeface="Calibri"/>
                        </a:rPr>
                        <a:t>Ecological</a:t>
                      </a:r>
                      <a:r>
                        <a:rPr lang="en-ZA" sz="1800" kern="1400" spc="25" baseline="0" dirty="0" smtClean="0">
                          <a:effectLst/>
                          <a:latin typeface="Arial"/>
                          <a:ea typeface="Times New Roman"/>
                          <a:cs typeface="Calibri"/>
                        </a:rPr>
                        <a:t> Categories</a:t>
                      </a:r>
                      <a:endParaRPr lang="en-GB" sz="1800" kern="1400" spc="25" dirty="0">
                        <a:effectLst/>
                        <a:latin typeface="Arial"/>
                        <a:ea typeface="Times New Roman"/>
                        <a:cs typeface="Calibri"/>
                      </a:endParaRPr>
                    </a:p>
                  </a:txBody>
                  <a:tcPr marL="17780" marR="17780" marT="17780" marB="17780" anchor="ctr"/>
                </a:tc>
              </a:tr>
              <a:tr h="180340">
                <a:tc gridSpan="2" vMerge="1">
                  <a:txBody>
                    <a:bodyPr/>
                    <a:lstStyle/>
                    <a:p>
                      <a:endParaRPr lang="en-GB"/>
                    </a:p>
                  </a:txBody>
                  <a:tcPr/>
                </a:tc>
                <a:tc hMerge="1" vMerge="1">
                  <a:txBody>
                    <a:bodyPr/>
                    <a:lstStyle/>
                    <a:p>
                      <a:endParaRPr lang="en-GB"/>
                    </a:p>
                  </a:txBody>
                  <a:tcPr/>
                </a:tc>
                <a:tc>
                  <a:txBody>
                    <a:bodyPr/>
                    <a:lstStyle/>
                    <a:p>
                      <a:pPr algn="ctr">
                        <a:spcAft>
                          <a:spcPts val="0"/>
                        </a:spcAft>
                      </a:pPr>
                      <a:r>
                        <a:rPr lang="en-GB" sz="2000" kern="1400" spc="25" dirty="0">
                          <a:effectLst/>
                        </a:rPr>
                        <a:t>≥ A/B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≥C</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&lt;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60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A &amp; B</a:t>
                      </a: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70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10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C</a:t>
                      </a:r>
                      <a:endParaRPr lang="en-GB" sz="2000" kern="1400" spc="25" dirty="0">
                        <a:effectLst/>
                        <a:latin typeface="+mn-lt"/>
                        <a:ea typeface="Times New Roman"/>
                        <a:cs typeface="Calibri"/>
                      </a:endParaRPr>
                    </a:p>
                  </a:txBody>
                  <a:tcPr marL="17780" marR="17780" marT="17780" marB="17780" anchor="ctr"/>
                </a:tc>
              </a:tr>
              <a:tr h="180340">
                <a:tc rowSpan="2">
                  <a:txBody>
                    <a:bodyPr/>
                    <a:lstStyle/>
                    <a:p>
                      <a:pPr>
                        <a:spcAft>
                          <a:spcPts val="0"/>
                        </a:spcAft>
                      </a:pPr>
                      <a:r>
                        <a:rPr lang="en-GB" sz="2000" kern="1400" spc="25" dirty="0">
                          <a:effectLst/>
                        </a:rPr>
                        <a:t>Class </a:t>
                      </a:r>
                      <a:r>
                        <a:rPr lang="en-GB" sz="2000" kern="1400" spc="25" dirty="0" smtClean="0">
                          <a:effectLst/>
                        </a:rPr>
                        <a:t>III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Either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20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D</a:t>
                      </a:r>
                      <a:endParaRPr lang="en-GB" sz="2000" kern="1400" spc="25" dirty="0">
                        <a:effectLst/>
                        <a:latin typeface="+mn-lt"/>
                        <a:ea typeface="Times New Roman"/>
                        <a:cs typeface="Calibri"/>
                      </a:endParaRPr>
                    </a:p>
                  </a:txBody>
                  <a:tcPr marL="17780" marR="17780" marT="17780" marB="17780" anchor="ctr"/>
                </a:tc>
              </a:tr>
              <a:tr h="180340">
                <a:tc vMerge="1">
                  <a:txBody>
                    <a:bodyPr/>
                    <a:lstStyle/>
                    <a:p>
                      <a:endParaRPr lang="en-GB"/>
                    </a:p>
                  </a:txBody>
                  <a:tcPr/>
                </a:tc>
                <a:tc>
                  <a:txBody>
                    <a:bodyPr/>
                    <a:lstStyle/>
                    <a:p>
                      <a:pPr>
                        <a:spcAft>
                          <a:spcPts val="0"/>
                        </a:spcAft>
                      </a:pPr>
                      <a:r>
                        <a:rPr lang="en-GB" sz="2000" kern="1400" spc="25" dirty="0">
                          <a:effectLst/>
                        </a:rPr>
                        <a:t>Or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100</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mn-lt"/>
                      </a:endParaRPr>
                    </a:p>
                  </a:txBody>
                  <a:tcPr marL="17780" marR="17780" marT="17780" marB="17780" anchor="ctr"/>
                </a:tc>
              </a:tr>
            </a:tbl>
          </a:graphicData>
        </a:graphic>
      </p:graphicFrame>
      <p:sp>
        <p:nvSpPr>
          <p:cNvPr id="6" name="Content Placeholder 4"/>
          <p:cNvSpPr>
            <a:spLocks noGrp="1"/>
          </p:cNvSpPr>
          <p:nvPr>
            <p:ph idx="1"/>
          </p:nvPr>
        </p:nvSpPr>
        <p:spPr>
          <a:xfrm>
            <a:off x="467994" y="4603264"/>
            <a:ext cx="8229600" cy="5247389"/>
          </a:xfrm>
        </p:spPr>
        <p:txBody>
          <a:bodyPr/>
          <a:lstStyle/>
          <a:p>
            <a:pPr marL="0" indent="0">
              <a:buNone/>
            </a:pPr>
            <a:r>
              <a:rPr lang="en-ZA" sz="3000" dirty="0" smtClean="0"/>
              <a:t>Unit Percentages:</a:t>
            </a:r>
          </a:p>
          <a:p>
            <a:pPr marL="0" indent="0">
              <a:buNone/>
            </a:pPr>
            <a:r>
              <a:rPr lang="en-ZA" sz="3000" dirty="0" smtClean="0"/>
              <a:t>Length of river in a given Ecological Category divided by the total river length </a:t>
            </a:r>
            <a:r>
              <a:rPr lang="en-ZA" sz="3000" dirty="0"/>
              <a:t>in an IUA </a:t>
            </a:r>
            <a:r>
              <a:rPr lang="en-ZA" sz="3000" dirty="0" smtClean="0"/>
              <a:t>. </a:t>
            </a:r>
          </a:p>
        </p:txBody>
      </p:sp>
      <p:sp>
        <p:nvSpPr>
          <p:cNvPr id="7" name="Title 1"/>
          <p:cNvSpPr txBox="1">
            <a:spLocks/>
          </p:cNvSpPr>
          <p:nvPr/>
        </p:nvSpPr>
        <p:spPr>
          <a:xfrm>
            <a:off x="251520" y="1205069"/>
            <a:ext cx="8572500" cy="783771"/>
          </a:xfrm>
          <a:prstGeom prst="rect">
            <a:avLst/>
          </a:prstGeom>
        </p:spPr>
        <p:txBody>
          <a:bodyPr/>
          <a:lstStyle>
            <a:lvl1pPr algn="ctr" defTabSz="457200" rtl="0" eaLnBrk="0" fontAlgn="base" hangingPunct="0">
              <a:spcBef>
                <a:spcPct val="0"/>
              </a:spcBef>
              <a:spcAft>
                <a:spcPct val="0"/>
              </a:spcAft>
              <a:defRPr sz="4400" kern="1200">
                <a:solidFill>
                  <a:schemeClr val="bg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800" b="1" dirty="0" smtClean="0">
                <a:solidFill>
                  <a:schemeClr val="tx1"/>
                </a:solidFill>
              </a:rPr>
              <a:t>Recommended Management Class Criteria Table</a:t>
            </a:r>
            <a:endParaRPr lang="en-GB" sz="2800" b="1" dirty="0">
              <a:solidFill>
                <a:schemeClr val="tx1"/>
              </a:solidFill>
            </a:endParaRPr>
          </a:p>
        </p:txBody>
      </p:sp>
    </p:spTree>
    <p:extLst>
      <p:ext uri="{BB962C8B-B14F-4D97-AF65-F5344CB8AC3E}">
        <p14:creationId xmlns:p14="http://schemas.microsoft.com/office/powerpoint/2010/main" val="831411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2736557"/>
            <a:ext cx="7747503" cy="3277820"/>
          </a:xfrm>
          <a:prstGeom prst="rect">
            <a:avLst/>
          </a:prstGeom>
          <a:noFill/>
          <a:ln w="28575">
            <a:solidFill>
              <a:schemeClr val="bg1"/>
            </a:solidFill>
          </a:ln>
        </p:spPr>
        <p:txBody>
          <a:bodyPr wrap="square" rtlCol="0" anchor="ctr">
            <a:spAutoFit/>
          </a:bodyPr>
          <a:lstStyle/>
          <a:p>
            <a:pPr algn="ctr"/>
            <a:r>
              <a:rPr lang="en-ZA" sz="4000" b="1" dirty="0" err="1" smtClean="0">
                <a:solidFill>
                  <a:prstClr val="white"/>
                </a:solidFill>
                <a:ea typeface="MS PGothic" pitchFamily="34" charset="-128"/>
                <a:cs typeface="ＭＳ Ｐゴシック" charset="0"/>
              </a:rPr>
              <a:t>Mvoti</a:t>
            </a:r>
            <a:r>
              <a:rPr lang="en-ZA" sz="4000" b="1" dirty="0" smtClean="0">
                <a:solidFill>
                  <a:prstClr val="white"/>
                </a:solidFill>
                <a:ea typeface="MS PGothic" pitchFamily="34" charset="-128"/>
                <a:cs typeface="ＭＳ Ｐゴシック" charset="0"/>
              </a:rPr>
              <a:t> River System</a:t>
            </a:r>
          </a:p>
          <a:p>
            <a:pPr algn="ctr"/>
            <a:endParaRPr lang="en-ZA" sz="4000" b="1" dirty="0" smtClean="0">
              <a:solidFill>
                <a:prstClr val="white"/>
              </a:solidFill>
              <a:ea typeface="MS PGothic" pitchFamily="34" charset="-128"/>
              <a:cs typeface="ＭＳ Ｐゴシック" charset="0"/>
            </a:endParaRP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Integrated assessment and overall ranking of scenarios.</a:t>
            </a: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Sensitivity analysis and synthesis of results.</a:t>
            </a:r>
          </a:p>
          <a:p>
            <a:pPr marL="571500" indent="-571500">
              <a:spcAft>
                <a:spcPts val="600"/>
              </a:spcAft>
              <a:buFont typeface="Arial" panose="020B0604020202020204" pitchFamily="34" charset="0"/>
              <a:buChar char="•"/>
            </a:pPr>
            <a:r>
              <a:rPr lang="en-ZA" sz="2400" b="1" dirty="0" smtClean="0">
                <a:ea typeface="MS PGothic" pitchFamily="34" charset="-128"/>
                <a:cs typeface="ＭＳ Ｐゴシック" charset="0"/>
              </a:rPr>
              <a:t>Derivation of the Water Resource Class for each IUA.</a:t>
            </a:r>
          </a:p>
          <a:p>
            <a:pPr algn="ctr">
              <a:spcAft>
                <a:spcPts val="600"/>
              </a:spcAft>
            </a:pPr>
            <a:endParaRPr lang="en-ZA" sz="4000" b="1" dirty="0" smtClean="0">
              <a:solidFill>
                <a:prstClr val="white"/>
              </a:solidFill>
              <a:ea typeface="MS PGothic" pitchFamily="34" charset="-128"/>
              <a:cs typeface="ＭＳ Ｐゴシック" charset="0"/>
            </a:endParaRPr>
          </a:p>
        </p:txBody>
      </p:sp>
    </p:spTree>
    <p:extLst>
      <p:ext uri="{BB962C8B-B14F-4D97-AF65-F5344CB8AC3E}">
        <p14:creationId xmlns:p14="http://schemas.microsoft.com/office/powerpoint/2010/main" val="717893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14300"/>
            <a:ext cx="8413750" cy="783771"/>
          </a:xfrm>
        </p:spPr>
        <p:txBody>
          <a:bodyPr/>
          <a:lstStyle/>
          <a:p>
            <a:r>
              <a:rPr lang="en-GB" sz="2400" b="1" dirty="0">
                <a:latin typeface="Futura Md BT" panose="020B0602020204020303" pitchFamily="34" charset="0"/>
              </a:rPr>
              <a:t>Resulting IUA Management Classes for all scenarios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1363450"/>
              </p:ext>
            </p:extLst>
          </p:nvPr>
        </p:nvGraphicFramePr>
        <p:xfrm>
          <a:off x="395536" y="1196752"/>
          <a:ext cx="8076309" cy="4624093"/>
        </p:xfrm>
        <a:graphic>
          <a:graphicData uri="http://schemas.openxmlformats.org/drawingml/2006/table">
            <a:tbl>
              <a:tblPr firstRow="1" firstCol="1" bandRow="1">
                <a:tableStyleId>{5C22544A-7EE6-4342-B048-85BDC9FD1C3A}</a:tableStyleId>
              </a:tblPr>
              <a:tblGrid>
                <a:gridCol w="1246566"/>
                <a:gridCol w="529124"/>
                <a:gridCol w="529124"/>
                <a:gridCol w="529124"/>
                <a:gridCol w="574659"/>
                <a:gridCol w="750696"/>
                <a:gridCol w="489627"/>
                <a:gridCol w="489627"/>
                <a:gridCol w="489627"/>
                <a:gridCol w="489627"/>
                <a:gridCol w="489627"/>
                <a:gridCol w="489627"/>
                <a:gridCol w="489627"/>
                <a:gridCol w="489627"/>
              </a:tblGrid>
              <a:tr h="614557">
                <a:tc rowSpan="2">
                  <a:txBody>
                    <a:bodyPr/>
                    <a:lstStyle/>
                    <a:p>
                      <a:pPr algn="ctr">
                        <a:spcAft>
                          <a:spcPts val="0"/>
                        </a:spcAft>
                      </a:pPr>
                      <a:r>
                        <a:rPr lang="en-GB" sz="2000" b="1" kern="1400" spc="25" dirty="0">
                          <a:effectLst/>
                        </a:rPr>
                        <a:t>Integrated Unit of Analysis</a:t>
                      </a:r>
                      <a:endParaRPr lang="en-GB" sz="1800" b="1" kern="1400" spc="25" dirty="0">
                        <a:effectLst/>
                        <a:latin typeface="Arial"/>
                        <a:ea typeface="Times New Roman"/>
                        <a:cs typeface="Calibri"/>
                      </a:endParaRPr>
                    </a:p>
                  </a:txBody>
                  <a:tcPr marL="17780" marR="17780" marT="17780" marB="17780" anchor="ctr"/>
                </a:tc>
                <a:tc gridSpan="13">
                  <a:txBody>
                    <a:bodyPr/>
                    <a:lstStyle/>
                    <a:p>
                      <a:pPr algn="ctr">
                        <a:spcAft>
                          <a:spcPts val="0"/>
                        </a:spcAft>
                      </a:pPr>
                      <a:r>
                        <a:rPr lang="en-GB" sz="2000" b="1" kern="1400" spc="25" dirty="0">
                          <a:effectLst/>
                        </a:rPr>
                        <a:t>Scenarios and Management Class</a:t>
                      </a: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c hMerge="1">
                  <a:txBody>
                    <a:bodyPr/>
                    <a:lstStyle/>
                    <a:p>
                      <a:pPr algn="ctr">
                        <a:spcAft>
                          <a:spcPts val="0"/>
                        </a:spcAft>
                      </a:pPr>
                      <a:endParaRPr lang="en-GB" sz="1800" b="1" kern="1400" spc="25" dirty="0">
                        <a:effectLst/>
                        <a:latin typeface="Arial"/>
                        <a:ea typeface="Times New Roman"/>
                        <a:cs typeface="Calibri"/>
                      </a:endParaRPr>
                    </a:p>
                  </a:txBody>
                  <a:tcPr marL="17780" marR="17780" marT="17780" marB="17780" anchor="ctr"/>
                </a:tc>
              </a:tr>
              <a:tr h="1145581">
                <a:tc vMerge="1">
                  <a:txBody>
                    <a:bodyPr/>
                    <a:lstStyle/>
                    <a:p>
                      <a:endParaRPr lang="en-GB"/>
                    </a:p>
                  </a:txBody>
                  <a:tcPr/>
                </a:tc>
                <a:tc>
                  <a:txBody>
                    <a:bodyPr/>
                    <a:lstStyle/>
                    <a:p>
                      <a:pPr algn="ctr" fontAlgn="b"/>
                      <a:r>
                        <a:rPr lang="en-GB" sz="2000" b="1" i="0" u="none" strike="noStrike" dirty="0">
                          <a:solidFill>
                            <a:srgbClr val="000000"/>
                          </a:solidFill>
                          <a:effectLst/>
                          <a:latin typeface="Calibri"/>
                        </a:rPr>
                        <a:t>PES  </a:t>
                      </a:r>
                    </a:p>
                  </a:txBody>
                  <a:tcPr marL="0" marR="0" marT="0" marB="0" anchor="ctr"/>
                </a:tc>
                <a:tc>
                  <a:txBody>
                    <a:bodyPr/>
                    <a:lstStyle/>
                    <a:p>
                      <a:pPr algn="ctr" fontAlgn="b"/>
                      <a:r>
                        <a:rPr lang="en-GB" sz="2000" b="1" i="0" u="none" strike="noStrike">
                          <a:solidFill>
                            <a:srgbClr val="000000"/>
                          </a:solidFill>
                          <a:effectLst/>
                          <a:latin typeface="Calibri"/>
                        </a:rPr>
                        <a:t>REC </a:t>
                      </a:r>
                    </a:p>
                  </a:txBody>
                  <a:tcPr marL="0" marR="0" marT="0" marB="0" anchor="ctr"/>
                </a:tc>
                <a:tc>
                  <a:txBody>
                    <a:bodyPr/>
                    <a:lstStyle/>
                    <a:p>
                      <a:pPr algn="ctr" fontAlgn="b"/>
                      <a:r>
                        <a:rPr lang="en-GB" sz="2000" b="1" i="0" u="none" strike="noStrike" dirty="0">
                          <a:solidFill>
                            <a:srgbClr val="000000"/>
                          </a:solidFill>
                          <a:effectLst/>
                          <a:latin typeface="Calibri"/>
                        </a:rPr>
                        <a:t>2</a:t>
                      </a:r>
                    </a:p>
                  </a:txBody>
                  <a:tcPr marL="0" marR="0" marT="0" marB="0" anchor="ctr"/>
                </a:tc>
                <a:tc>
                  <a:txBody>
                    <a:bodyPr/>
                    <a:lstStyle/>
                    <a:p>
                      <a:pPr algn="ctr" fontAlgn="b"/>
                      <a:r>
                        <a:rPr lang="en-GB" sz="2000" b="1" i="0" u="none" strike="noStrike" dirty="0">
                          <a:solidFill>
                            <a:srgbClr val="FF0000"/>
                          </a:solidFill>
                          <a:effectLst/>
                          <a:latin typeface="Calibri"/>
                        </a:rPr>
                        <a:t>21</a:t>
                      </a:r>
                    </a:p>
                  </a:txBody>
                  <a:tcPr marL="0" marR="0" marT="0" marB="0" anchor="ctr"/>
                </a:tc>
                <a:tc>
                  <a:txBody>
                    <a:bodyPr/>
                    <a:lstStyle/>
                    <a:p>
                      <a:pPr algn="ctr" fontAlgn="b"/>
                      <a:r>
                        <a:rPr lang="en-GB" sz="2000" b="1" i="0" u="none" strike="noStrike" dirty="0">
                          <a:solidFill>
                            <a:srgbClr val="000000"/>
                          </a:solidFill>
                          <a:effectLst/>
                          <a:latin typeface="Calibri"/>
                        </a:rPr>
                        <a:t>22</a:t>
                      </a:r>
                    </a:p>
                  </a:txBody>
                  <a:tcPr marL="0" marR="0" marT="0" marB="0" anchor="ctr"/>
                </a:tc>
                <a:tc>
                  <a:txBody>
                    <a:bodyPr/>
                    <a:lstStyle/>
                    <a:p>
                      <a:pPr algn="ctr" fontAlgn="b"/>
                      <a:r>
                        <a:rPr lang="en-GB" sz="2000" b="1" i="0" u="none" strike="noStrike" dirty="0">
                          <a:solidFill>
                            <a:srgbClr val="000000"/>
                          </a:solidFill>
                          <a:effectLst/>
                          <a:latin typeface="Calibri"/>
                        </a:rPr>
                        <a:t>23</a:t>
                      </a:r>
                    </a:p>
                  </a:txBody>
                  <a:tcPr marL="0" marR="0" marT="0" marB="0" anchor="ctr"/>
                </a:tc>
                <a:tc>
                  <a:txBody>
                    <a:bodyPr/>
                    <a:lstStyle/>
                    <a:p>
                      <a:pPr algn="ctr" fontAlgn="b"/>
                      <a:r>
                        <a:rPr lang="en-GB" sz="2000" b="1" i="0" u="none" strike="noStrike" dirty="0">
                          <a:solidFill>
                            <a:srgbClr val="000000"/>
                          </a:solidFill>
                          <a:effectLst/>
                          <a:latin typeface="Calibri"/>
                        </a:rPr>
                        <a:t>31</a:t>
                      </a:r>
                    </a:p>
                  </a:txBody>
                  <a:tcPr marL="0" marR="0" marT="0" marB="0" anchor="ctr"/>
                </a:tc>
                <a:tc>
                  <a:txBody>
                    <a:bodyPr/>
                    <a:lstStyle/>
                    <a:p>
                      <a:pPr algn="ctr" fontAlgn="b"/>
                      <a:r>
                        <a:rPr lang="en-GB" sz="2000" b="1" i="0" u="none" strike="noStrike" dirty="0">
                          <a:solidFill>
                            <a:srgbClr val="000000"/>
                          </a:solidFill>
                          <a:effectLst/>
                          <a:latin typeface="Calibri"/>
                        </a:rPr>
                        <a:t>32</a:t>
                      </a:r>
                    </a:p>
                  </a:txBody>
                  <a:tcPr marL="0" marR="0" marT="0" marB="0" anchor="ctr"/>
                </a:tc>
                <a:tc>
                  <a:txBody>
                    <a:bodyPr/>
                    <a:lstStyle/>
                    <a:p>
                      <a:pPr algn="ctr" fontAlgn="b"/>
                      <a:r>
                        <a:rPr lang="en-GB" sz="2000" b="1" i="0" u="none" strike="noStrike" dirty="0">
                          <a:solidFill>
                            <a:srgbClr val="000000"/>
                          </a:solidFill>
                          <a:effectLst/>
                          <a:latin typeface="Calibri"/>
                        </a:rPr>
                        <a:t>33</a:t>
                      </a:r>
                    </a:p>
                  </a:txBody>
                  <a:tcPr marL="0" marR="0" marT="0" marB="0" anchor="ctr"/>
                </a:tc>
                <a:tc>
                  <a:txBody>
                    <a:bodyPr/>
                    <a:lstStyle/>
                    <a:p>
                      <a:pPr algn="ctr" fontAlgn="b"/>
                      <a:r>
                        <a:rPr lang="en-GB" sz="2000" b="1" i="0" u="none" strike="noStrike" dirty="0">
                          <a:solidFill>
                            <a:srgbClr val="000000"/>
                          </a:solidFill>
                          <a:effectLst/>
                          <a:latin typeface="Calibri"/>
                        </a:rPr>
                        <a:t>4</a:t>
                      </a:r>
                    </a:p>
                  </a:txBody>
                  <a:tcPr marL="0" marR="0" marT="0" marB="0" anchor="ctr"/>
                </a:tc>
                <a:tc>
                  <a:txBody>
                    <a:bodyPr/>
                    <a:lstStyle/>
                    <a:p>
                      <a:pPr algn="ctr" fontAlgn="b"/>
                      <a:r>
                        <a:rPr lang="en-GB" sz="2000" b="1" i="0" u="none" strike="noStrike" dirty="0">
                          <a:solidFill>
                            <a:srgbClr val="000000"/>
                          </a:solidFill>
                          <a:effectLst/>
                          <a:latin typeface="Calibri"/>
                        </a:rPr>
                        <a:t>41</a:t>
                      </a:r>
                    </a:p>
                  </a:txBody>
                  <a:tcPr marL="0" marR="0" marT="0" marB="0" anchor="ctr"/>
                </a:tc>
                <a:tc>
                  <a:txBody>
                    <a:bodyPr/>
                    <a:lstStyle/>
                    <a:p>
                      <a:pPr algn="ctr" fontAlgn="b"/>
                      <a:r>
                        <a:rPr lang="en-GB" sz="2000" b="1" i="0" u="none" strike="noStrike" dirty="0">
                          <a:solidFill>
                            <a:srgbClr val="000000"/>
                          </a:solidFill>
                          <a:effectLst/>
                          <a:latin typeface="Calibri"/>
                        </a:rPr>
                        <a:t>42</a:t>
                      </a:r>
                    </a:p>
                  </a:txBody>
                  <a:tcPr marL="0" marR="0" marT="0" marB="0" anchor="ctr"/>
                </a:tc>
                <a:tc>
                  <a:txBody>
                    <a:bodyPr/>
                    <a:lstStyle/>
                    <a:p>
                      <a:pPr algn="ctr" fontAlgn="b"/>
                      <a:r>
                        <a:rPr lang="en-ZA" sz="2000" b="1" i="0" u="none" strike="noStrike" dirty="0" smtClean="0">
                          <a:solidFill>
                            <a:srgbClr val="000000"/>
                          </a:solidFill>
                          <a:effectLst/>
                          <a:latin typeface="Calibri"/>
                        </a:rPr>
                        <a:t>21b</a:t>
                      </a:r>
                      <a:endParaRPr lang="en-GB" sz="2000" b="1" i="0" u="none" strike="noStrike" dirty="0">
                        <a:solidFill>
                          <a:srgbClr val="000000"/>
                        </a:solidFill>
                        <a:effectLst/>
                        <a:latin typeface="Calibri"/>
                      </a:endParaRPr>
                    </a:p>
                  </a:txBody>
                  <a:tcPr marL="0" marR="0" marT="0" marB="0" anchor="ctr"/>
                </a:tc>
              </a:tr>
              <a:tr h="572791">
                <a:tc>
                  <a:txBody>
                    <a:bodyPr/>
                    <a:lstStyle/>
                    <a:p>
                      <a:pPr algn="ctr" fontAlgn="b"/>
                      <a:r>
                        <a:rPr lang="en-GB" sz="2000" b="1" i="0" u="none" strike="noStrike" dirty="0">
                          <a:solidFill>
                            <a:srgbClr val="000000"/>
                          </a:solidFill>
                          <a:effectLst/>
                          <a:latin typeface="Calibri"/>
                        </a:rPr>
                        <a:t>U1-1</a:t>
                      </a:r>
                    </a:p>
                  </a:txBody>
                  <a:tcPr marL="0" marR="0" marT="0" marB="0" anchor="ctr"/>
                </a:tc>
                <a:tc>
                  <a:txBody>
                    <a:bodyPr/>
                    <a:lstStyle/>
                    <a:p>
                      <a:pPr algn="ctr" fontAlgn="b"/>
                      <a:r>
                        <a:rPr lang="en-GB" sz="2000" b="0" i="0" u="none" strike="noStrike" dirty="0">
                          <a:solidFill>
                            <a:srgbClr val="FF0000"/>
                          </a:solidFill>
                          <a:effectLst/>
                          <a:latin typeface="Calibri"/>
                        </a:rPr>
                        <a:t>I</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GB" sz="2000" b="0" i="0" u="none" strike="noStrike" dirty="0">
                          <a:solidFill>
                            <a:srgbClr val="FF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a:solidFill>
                            <a:srgbClr val="000000"/>
                          </a:solidFill>
                          <a:effectLst/>
                          <a:latin typeface="Calibri"/>
                        </a:rPr>
                        <a:t>I</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ZA" sz="2000" b="0" i="0" u="none" strike="noStrike" dirty="0" smtClean="0">
                          <a:solidFill>
                            <a:srgbClr val="000000"/>
                          </a:solidFill>
                          <a:effectLst/>
                          <a:latin typeface="Calibri"/>
                        </a:rPr>
                        <a:t>I</a:t>
                      </a:r>
                      <a:endParaRPr lang="en-GB" sz="2000" b="0" i="0" u="none" strike="noStrike" dirty="0">
                        <a:solidFill>
                          <a:srgbClr val="000000"/>
                        </a:solidFill>
                        <a:effectLst/>
                        <a:latin typeface="Calibri"/>
                      </a:endParaRPr>
                    </a:p>
                  </a:txBody>
                  <a:tcPr marL="0" marR="0" marT="0" marB="0" anchor="ctr"/>
                </a:tc>
              </a:tr>
              <a:tr h="572791">
                <a:tc>
                  <a:txBody>
                    <a:bodyPr/>
                    <a:lstStyle/>
                    <a:p>
                      <a:pPr algn="ctr" fontAlgn="b"/>
                      <a:r>
                        <a:rPr lang="en-GB" sz="2000" b="1" i="0" u="none" strike="noStrike">
                          <a:solidFill>
                            <a:srgbClr val="000000"/>
                          </a:solidFill>
                          <a:effectLst/>
                          <a:latin typeface="Calibri"/>
                        </a:rPr>
                        <a:t>U1-2</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ZA" sz="2000" b="0" i="0" u="none" strike="noStrike" dirty="0" smtClean="0">
                          <a:solidFill>
                            <a:srgbClr val="000000"/>
                          </a:solidFill>
                          <a:effectLst/>
                          <a:latin typeface="Calibri"/>
                        </a:rPr>
                        <a:t>II</a:t>
                      </a:r>
                      <a:endParaRPr lang="en-GB" sz="2000" b="0" i="0" u="none" strike="noStrike" dirty="0">
                        <a:solidFill>
                          <a:srgbClr val="000000"/>
                        </a:solidFill>
                        <a:effectLst/>
                        <a:latin typeface="Calibri"/>
                      </a:endParaRPr>
                    </a:p>
                  </a:txBody>
                  <a:tcPr marL="0" marR="0" marT="0" marB="0" anchor="ctr"/>
                </a:tc>
              </a:tr>
              <a:tr h="572791">
                <a:tc>
                  <a:txBody>
                    <a:bodyPr/>
                    <a:lstStyle/>
                    <a:p>
                      <a:pPr algn="ctr" fontAlgn="b"/>
                      <a:r>
                        <a:rPr lang="en-GB" sz="2000" b="1" i="0" u="none" strike="noStrike">
                          <a:solidFill>
                            <a:srgbClr val="000000"/>
                          </a:solidFill>
                          <a:effectLst/>
                          <a:latin typeface="Calibri"/>
                        </a:rPr>
                        <a:t>U1-3</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ZA" sz="2000" b="0" i="0" u="none" strike="noStrike" dirty="0" smtClean="0">
                          <a:solidFill>
                            <a:srgbClr val="000000"/>
                          </a:solidFill>
                          <a:effectLst/>
                          <a:latin typeface="Calibri"/>
                        </a:rPr>
                        <a:t>II</a:t>
                      </a:r>
                      <a:endParaRPr lang="en-GB" sz="2000" b="0" i="0" u="none" strike="noStrike" dirty="0">
                        <a:solidFill>
                          <a:srgbClr val="000000"/>
                        </a:solidFill>
                        <a:effectLst/>
                        <a:latin typeface="Calibri"/>
                      </a:endParaRPr>
                    </a:p>
                  </a:txBody>
                  <a:tcPr marL="0" marR="0" marT="0" marB="0" anchor="ctr"/>
                </a:tc>
              </a:tr>
              <a:tr h="572791">
                <a:tc>
                  <a:txBody>
                    <a:bodyPr/>
                    <a:lstStyle/>
                    <a:p>
                      <a:pPr algn="ctr" fontAlgn="b"/>
                      <a:r>
                        <a:rPr lang="en-GB" sz="2000" b="1" i="0" u="none" strike="noStrike">
                          <a:solidFill>
                            <a:srgbClr val="000000"/>
                          </a:solidFill>
                          <a:effectLst/>
                          <a:latin typeface="Calibri"/>
                        </a:rPr>
                        <a:t>U1-4</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dirty="0">
                          <a:solidFill>
                            <a:srgbClr val="FF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a:solidFill>
                            <a:srgbClr val="000000"/>
                          </a:solidFill>
                          <a:effectLst/>
                          <a:latin typeface="Calibri"/>
                        </a:rPr>
                        <a:t>III</a:t>
                      </a:r>
                    </a:p>
                  </a:txBody>
                  <a:tcPr marL="0" marR="0" marT="0" marB="0" anchor="ctr"/>
                </a:tc>
                <a:tc>
                  <a:txBody>
                    <a:bodyPr/>
                    <a:lstStyle/>
                    <a:p>
                      <a:pPr algn="ctr" fontAlgn="b"/>
                      <a:r>
                        <a:rPr lang="en-GB" sz="2000" b="0" i="0" u="none" strike="noStrike">
                          <a:solidFill>
                            <a:srgbClr val="000000"/>
                          </a:solidFill>
                          <a:effectLst/>
                          <a:latin typeface="Calibri"/>
                        </a:rPr>
                        <a:t>II</a:t>
                      </a:r>
                    </a:p>
                  </a:txBody>
                  <a:tcPr marL="0" marR="0" marT="0" marB="0" anchor="ctr"/>
                </a:tc>
                <a:tc>
                  <a:txBody>
                    <a:bodyPr/>
                    <a:lstStyle/>
                    <a:p>
                      <a:pPr algn="ctr" fontAlgn="b"/>
                      <a:r>
                        <a:rPr lang="en-GB" sz="2000" b="0" i="0" u="none" strike="noStrike" dirty="0">
                          <a:solidFill>
                            <a:srgbClr val="000000"/>
                          </a:solidFill>
                          <a:effectLst/>
                          <a:latin typeface="Calibri"/>
                        </a:rPr>
                        <a:t>III</a:t>
                      </a:r>
                    </a:p>
                  </a:txBody>
                  <a:tcPr marL="0" marR="0" marT="0" marB="0" anchor="ctr"/>
                </a:tc>
                <a:tc>
                  <a:txBody>
                    <a:bodyPr/>
                    <a:lstStyle/>
                    <a:p>
                      <a:pPr algn="ctr" fontAlgn="b"/>
                      <a:r>
                        <a:rPr lang="en-ZA" sz="2000" b="0" i="0" u="none" strike="noStrike" dirty="0" smtClean="0">
                          <a:solidFill>
                            <a:srgbClr val="000000"/>
                          </a:solidFill>
                          <a:effectLst/>
                          <a:latin typeface="Calibri"/>
                        </a:rPr>
                        <a:t>II</a:t>
                      </a:r>
                      <a:endParaRPr lang="en-GB" sz="2000" b="0" i="0" u="none" strike="noStrike" dirty="0">
                        <a:solidFill>
                          <a:srgbClr val="000000"/>
                        </a:solidFill>
                        <a:effectLst/>
                        <a:latin typeface="Calibri"/>
                      </a:endParaRPr>
                    </a:p>
                  </a:txBody>
                  <a:tcPr marL="0" marR="0" marT="0" marB="0" anchor="ctr"/>
                </a:tc>
              </a:tr>
              <a:tr h="572791">
                <a:tc>
                  <a:txBody>
                    <a:bodyPr/>
                    <a:lstStyle/>
                    <a:p>
                      <a:pPr algn="ctr" fontAlgn="b"/>
                      <a:r>
                        <a:rPr lang="en-GB" sz="2000" b="1" i="0" u="none" strike="noStrike">
                          <a:solidFill>
                            <a:srgbClr val="000000"/>
                          </a:solidFill>
                          <a:effectLst/>
                          <a:latin typeface="Calibri"/>
                        </a:rPr>
                        <a:t>U1-5</a:t>
                      </a:r>
                    </a:p>
                  </a:txBody>
                  <a:tcPr marL="0" marR="0" marT="0" marB="0" anchor="ctr"/>
                </a:tc>
                <a:tc>
                  <a:txBody>
                    <a:bodyPr/>
                    <a:lstStyle/>
                    <a:p>
                      <a:pPr algn="ctr" fontAlgn="b"/>
                      <a:r>
                        <a:rPr lang="en-GB" sz="2400" b="0" i="0" u="none" strike="noStrike" dirty="0">
                          <a:solidFill>
                            <a:srgbClr val="FF0000"/>
                          </a:solidFill>
                          <a:effectLst/>
                          <a:latin typeface="Calibri"/>
                        </a:rPr>
                        <a:t>II</a:t>
                      </a:r>
                    </a:p>
                  </a:txBody>
                  <a:tcPr marL="0" marR="0" marT="0" marB="0" anchor="b"/>
                </a:tc>
                <a:tc>
                  <a:txBody>
                    <a:bodyPr/>
                    <a:lstStyle/>
                    <a:p>
                      <a:pPr algn="ctr" fontAlgn="b"/>
                      <a:r>
                        <a:rPr lang="en-GB" sz="2400" b="0" i="0" u="none" strike="noStrike" dirty="0">
                          <a:solidFill>
                            <a:srgbClr val="000000"/>
                          </a:solidFill>
                          <a:effectLst/>
                          <a:latin typeface="Calibri"/>
                        </a:rPr>
                        <a:t>I</a:t>
                      </a:r>
                    </a:p>
                  </a:txBody>
                  <a:tcPr marL="0" marR="0" marT="0" marB="0" anchor="b"/>
                </a:tc>
                <a:tc>
                  <a:txBody>
                    <a:bodyPr/>
                    <a:lstStyle/>
                    <a:p>
                      <a:pPr algn="ctr" fontAlgn="b"/>
                      <a:r>
                        <a:rPr lang="en-GB" sz="2400" b="0" i="0" u="none" strike="noStrike" dirty="0">
                          <a:solidFill>
                            <a:srgbClr val="000000"/>
                          </a:solidFill>
                          <a:effectLst/>
                          <a:latin typeface="Calibri"/>
                        </a:rPr>
                        <a:t>III</a:t>
                      </a:r>
                    </a:p>
                  </a:txBody>
                  <a:tcPr marL="0" marR="0" marT="0" marB="0" anchor="b"/>
                </a:tc>
                <a:tc>
                  <a:txBody>
                    <a:bodyPr/>
                    <a:lstStyle/>
                    <a:p>
                      <a:pPr algn="ctr" fontAlgn="b"/>
                      <a:r>
                        <a:rPr lang="en-GB" sz="2400" b="0" i="0" u="none" strike="noStrike" dirty="0">
                          <a:solidFill>
                            <a:srgbClr val="000000"/>
                          </a:solidFill>
                          <a:effectLst/>
                          <a:latin typeface="Calibri"/>
                        </a:rPr>
                        <a:t>II</a:t>
                      </a:r>
                    </a:p>
                  </a:txBody>
                  <a:tcPr marL="0" marR="0" marT="0" marB="0" anchor="b"/>
                </a:tc>
                <a:tc>
                  <a:txBody>
                    <a:bodyPr/>
                    <a:lstStyle/>
                    <a:p>
                      <a:pPr algn="ctr" fontAlgn="b"/>
                      <a:r>
                        <a:rPr lang="en-GB" sz="2400" b="0" i="0" u="none" strike="noStrike" dirty="0">
                          <a:solidFill>
                            <a:srgbClr val="000000"/>
                          </a:solidFill>
                          <a:effectLst/>
                          <a:latin typeface="Calibri"/>
                        </a:rPr>
                        <a:t>II</a:t>
                      </a:r>
                    </a:p>
                  </a:txBody>
                  <a:tcPr marL="0" marR="0" marT="0" marB="0" anchor="b"/>
                </a:tc>
                <a:tc>
                  <a:txBody>
                    <a:bodyPr/>
                    <a:lstStyle/>
                    <a:p>
                      <a:pPr algn="ctr" fontAlgn="b"/>
                      <a:r>
                        <a:rPr lang="en-GB" sz="2400" b="0" i="0" u="none" strike="noStrike" dirty="0">
                          <a:solidFill>
                            <a:srgbClr val="000000"/>
                          </a:solidFill>
                          <a:effectLst/>
                          <a:latin typeface="Calibri"/>
                        </a:rPr>
                        <a:t>II</a:t>
                      </a:r>
                    </a:p>
                  </a:txBody>
                  <a:tcPr marL="0" marR="0" marT="0" marB="0" anchor="b"/>
                </a:tc>
                <a:tc>
                  <a:txBody>
                    <a:bodyPr/>
                    <a:lstStyle/>
                    <a:p>
                      <a:pPr algn="ctr" fontAlgn="b"/>
                      <a:r>
                        <a:rPr lang="en-GB" sz="2400" b="0" i="0" u="none" strike="noStrike" dirty="0">
                          <a:solidFill>
                            <a:srgbClr val="000000"/>
                          </a:solidFill>
                          <a:effectLst/>
                          <a:latin typeface="Calibri"/>
                        </a:rPr>
                        <a:t>III</a:t>
                      </a:r>
                    </a:p>
                  </a:txBody>
                  <a:tcPr marL="0" marR="0" marT="0" marB="0" anchor="b"/>
                </a:tc>
                <a:tc>
                  <a:txBody>
                    <a:bodyPr/>
                    <a:lstStyle/>
                    <a:p>
                      <a:pPr algn="ctr" fontAlgn="b"/>
                      <a:r>
                        <a:rPr lang="en-GB" sz="2400" b="0" i="0" u="none" strike="noStrike" dirty="0">
                          <a:solidFill>
                            <a:srgbClr val="000000"/>
                          </a:solidFill>
                          <a:effectLst/>
                          <a:latin typeface="Calibri"/>
                        </a:rPr>
                        <a:t>III</a:t>
                      </a:r>
                    </a:p>
                  </a:txBody>
                  <a:tcPr marL="0" marR="0" marT="0" marB="0" anchor="b"/>
                </a:tc>
                <a:tc>
                  <a:txBody>
                    <a:bodyPr/>
                    <a:lstStyle/>
                    <a:p>
                      <a:pPr algn="ctr" fontAlgn="b"/>
                      <a:r>
                        <a:rPr lang="en-GB" sz="2400" b="0" i="0" u="none" strike="noStrike" dirty="0">
                          <a:solidFill>
                            <a:srgbClr val="000000"/>
                          </a:solidFill>
                          <a:effectLst/>
                          <a:latin typeface="Calibri"/>
                        </a:rPr>
                        <a:t>III</a:t>
                      </a:r>
                    </a:p>
                  </a:txBody>
                  <a:tcPr marL="0" marR="0" marT="0" marB="0" anchor="b"/>
                </a:tc>
                <a:tc>
                  <a:txBody>
                    <a:bodyPr/>
                    <a:lstStyle/>
                    <a:p>
                      <a:pPr algn="ctr" fontAlgn="b"/>
                      <a:r>
                        <a:rPr lang="en-GB" sz="2400" b="0" i="0" u="none" strike="noStrike" dirty="0">
                          <a:solidFill>
                            <a:srgbClr val="000000"/>
                          </a:solidFill>
                          <a:effectLst/>
                          <a:latin typeface="Calibri"/>
                        </a:rPr>
                        <a:t>III</a:t>
                      </a:r>
                    </a:p>
                  </a:txBody>
                  <a:tcPr marL="0" marR="0" marT="0" marB="0" anchor="b"/>
                </a:tc>
                <a:tc>
                  <a:txBody>
                    <a:bodyPr/>
                    <a:lstStyle/>
                    <a:p>
                      <a:pPr algn="ctr" fontAlgn="b"/>
                      <a:r>
                        <a:rPr lang="en-GB" sz="2400" b="0" i="0" u="none" strike="noStrike" dirty="0">
                          <a:solidFill>
                            <a:srgbClr val="000000"/>
                          </a:solidFill>
                          <a:effectLst/>
                          <a:latin typeface="Calibri"/>
                        </a:rPr>
                        <a:t>II</a:t>
                      </a:r>
                    </a:p>
                  </a:txBody>
                  <a:tcPr marL="0" marR="0" marT="0" marB="0" anchor="b"/>
                </a:tc>
                <a:tc>
                  <a:txBody>
                    <a:bodyPr/>
                    <a:lstStyle/>
                    <a:p>
                      <a:pPr algn="ctr" fontAlgn="b"/>
                      <a:r>
                        <a:rPr lang="en-GB" sz="2400" b="0" i="0" u="none" strike="noStrike" dirty="0">
                          <a:solidFill>
                            <a:srgbClr val="000000"/>
                          </a:solidFill>
                          <a:effectLst/>
                          <a:latin typeface="Calibri"/>
                        </a:rPr>
                        <a:t>II</a:t>
                      </a:r>
                    </a:p>
                  </a:txBody>
                  <a:tcPr marL="0" marR="0" marT="0" marB="0" anchor="b"/>
                </a:tc>
                <a:tc>
                  <a:txBody>
                    <a:bodyPr/>
                    <a:lstStyle/>
                    <a:p>
                      <a:pPr algn="ctr" fontAlgn="b"/>
                      <a:r>
                        <a:rPr lang="en-ZA" sz="2400" b="0" i="0" u="none" strike="noStrike" dirty="0" smtClean="0">
                          <a:solidFill>
                            <a:srgbClr val="000000"/>
                          </a:solidFill>
                          <a:effectLst/>
                          <a:latin typeface="Calibri"/>
                        </a:rPr>
                        <a:t>III</a:t>
                      </a:r>
                      <a:endParaRPr lang="en-GB" sz="24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3620604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83771"/>
          </a:xfrm>
        </p:spPr>
        <p:txBody>
          <a:bodyPr/>
          <a:lstStyle/>
          <a:p>
            <a:r>
              <a:rPr lang="en-GB" sz="3200" b="1" dirty="0" smtClean="0"/>
              <a:t>Ecological Categories for top ranked scenario</a:t>
            </a:r>
            <a:endParaRPr lang="en-GB" sz="3200" b="1" dirty="0"/>
          </a:p>
        </p:txBody>
      </p:sp>
      <p:graphicFrame>
        <p:nvGraphicFramePr>
          <p:cNvPr id="3" name="Table 2"/>
          <p:cNvGraphicFramePr>
            <a:graphicFrameLocks noGrp="1"/>
          </p:cNvGraphicFramePr>
          <p:nvPr>
            <p:extLst>
              <p:ext uri="{D42A27DB-BD31-4B8C-83A1-F6EECF244321}">
                <p14:modId xmlns:p14="http://schemas.microsoft.com/office/powerpoint/2010/main" val="3096216344"/>
              </p:ext>
            </p:extLst>
          </p:nvPr>
        </p:nvGraphicFramePr>
        <p:xfrm>
          <a:off x="179512" y="809912"/>
          <a:ext cx="4272982" cy="5212080"/>
        </p:xfrm>
        <a:graphic>
          <a:graphicData uri="http://schemas.openxmlformats.org/drawingml/2006/table">
            <a:tbl>
              <a:tblPr/>
              <a:tblGrid>
                <a:gridCol w="1318256"/>
                <a:gridCol w="1289907"/>
                <a:gridCol w="751265"/>
                <a:gridCol w="913554"/>
              </a:tblGrid>
              <a:tr h="355187">
                <a:tc rowSpan="2">
                  <a:txBody>
                    <a:bodyPr/>
                    <a:lstStyle/>
                    <a:p>
                      <a:pPr algn="ctr" fontAlgn="ctr"/>
                      <a:r>
                        <a:rPr lang="en-GB" sz="1600" b="1" i="0" u="none" strike="noStrike" dirty="0">
                          <a:solidFill>
                            <a:srgbClr val="000000"/>
                          </a:solidFill>
                          <a:effectLst/>
                          <a:latin typeface="Calibri"/>
                        </a:rPr>
                        <a:t>Nodes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1" i="0" u="none" strike="noStrike" dirty="0">
                          <a:solidFill>
                            <a:srgbClr val="000000"/>
                          </a:solidFill>
                          <a:effectLst/>
                          <a:latin typeface="Calibri"/>
                        </a:rPr>
                        <a:t>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1" i="0" u="none" strike="noStrike" dirty="0">
                          <a:solidFill>
                            <a:srgbClr val="000000"/>
                          </a:solidFill>
                          <a:effectLst/>
                          <a:latin typeface="Calibri"/>
                        </a:rPr>
                        <a:t>IUA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a:rPr>
                        <a:t>Ecological Category:</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457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600" b="1" i="0" u="none" strike="noStrike" dirty="0" err="1" smtClean="0">
                          <a:solidFill>
                            <a:srgbClr val="000000"/>
                          </a:solidFill>
                          <a:effectLst/>
                          <a:latin typeface="Calibri"/>
                        </a:rPr>
                        <a:t>Sc</a:t>
                      </a:r>
                      <a:r>
                        <a:rPr lang="en-GB" sz="1600" b="1" i="0" u="none" strike="noStrike" dirty="0" smtClean="0">
                          <a:solidFill>
                            <a:srgbClr val="000000"/>
                          </a:solidFill>
                          <a:effectLst/>
                          <a:latin typeface="Calibri"/>
                        </a:rPr>
                        <a:t> 21</a:t>
                      </a:r>
                      <a:endParaRPr lang="en-GB" sz="16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4576">
                <a:tc>
                  <a:txBody>
                    <a:bodyPr/>
                    <a:lstStyle/>
                    <a:p>
                      <a:pPr algn="l" fontAlgn="b"/>
                      <a:r>
                        <a:rPr lang="en-GB" sz="1400" b="0" i="0" u="none" strike="noStrike" dirty="0">
                          <a:solidFill>
                            <a:srgbClr val="000000"/>
                          </a:solidFill>
                          <a:effectLst/>
                          <a:latin typeface="Calibri"/>
                        </a:rPr>
                        <a:t>U10A-04115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GB" sz="1400" b="0" i="0" u="none" strike="noStrike">
                          <a:solidFill>
                            <a:srgbClr val="000000"/>
                          </a:solidFill>
                          <a:effectLst/>
                          <a:latin typeface="Calibri"/>
                        </a:rPr>
                        <a:t>Lotheni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GB" sz="1400" b="0" i="0" u="none" strike="noStrike" dirty="0">
                          <a:solidFill>
                            <a:srgbClr val="000000"/>
                          </a:solidFill>
                          <a:effectLst/>
                          <a:latin typeface="Calibri"/>
                        </a:rPr>
                        <a:t>A/B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U10A-04202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Nhlathimbe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U10A-04301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Lotheni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U10B-04239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U10B-04251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U10B-04274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Nhlangeni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U10B-04337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U10B-04343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Mqatsheni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U10C-04347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Mkhomazana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20305">
                <a:tc>
                  <a:txBody>
                    <a:bodyPr/>
                    <a:lstStyle/>
                    <a:p>
                      <a:pPr algn="l" fontAlgn="b"/>
                      <a:r>
                        <a:rPr lang="en-GB" sz="1400" b="0" i="0" u="none" strike="noStrike">
                          <a:solidFill>
                            <a:srgbClr val="000000"/>
                          </a:solidFill>
                          <a:effectLst/>
                          <a:latin typeface="Calibri"/>
                        </a:rPr>
                        <a:t>U10D-04199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Nzinga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U10D-04222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Rooidraai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U10D-04298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Nzinga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U10D-04349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U10D-04434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dirty="0">
                          <a:solidFill>
                            <a:srgbClr val="FF0000"/>
                          </a:solidFill>
                          <a:effectLst/>
                          <a:latin typeface="Calibri"/>
                        </a:rPr>
                        <a:t>Mk_I_EWR1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dirty="0" err="1">
                          <a:solidFill>
                            <a:srgbClr val="FF0000"/>
                          </a:solidFill>
                          <a:effectLst/>
                          <a:latin typeface="Calibri"/>
                        </a:rPr>
                        <a:t>Mkomazi</a:t>
                      </a:r>
                      <a:endParaRPr lang="en-GB" sz="1400" b="0" i="0" u="none" strike="noStrike" dirty="0">
                        <a:solidFill>
                          <a:srgbClr val="FF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FF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FF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U10F-04528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U10F-04560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Luhane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U10G-04388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Elands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U10G-04405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U10G-04473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Elands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dirty="0">
                          <a:solidFill>
                            <a:srgbClr val="000000"/>
                          </a:solidFill>
                          <a:effectLst/>
                          <a:latin typeface="Calibri"/>
                        </a:rPr>
                        <a:t>U10H-04576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Tholeni</a:t>
                      </a:r>
                      <a:endParaRPr lang="en-GB"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04347489"/>
              </p:ext>
            </p:extLst>
          </p:nvPr>
        </p:nvGraphicFramePr>
        <p:xfrm>
          <a:off x="4716016" y="809912"/>
          <a:ext cx="4272982" cy="4998720"/>
        </p:xfrm>
        <a:graphic>
          <a:graphicData uri="http://schemas.openxmlformats.org/drawingml/2006/table">
            <a:tbl>
              <a:tblPr/>
              <a:tblGrid>
                <a:gridCol w="1318256"/>
                <a:gridCol w="1289907"/>
                <a:gridCol w="751265"/>
                <a:gridCol w="913554"/>
              </a:tblGrid>
              <a:tr h="355187">
                <a:tc rowSpan="2">
                  <a:txBody>
                    <a:bodyPr/>
                    <a:lstStyle/>
                    <a:p>
                      <a:pPr algn="ctr" fontAlgn="ctr"/>
                      <a:r>
                        <a:rPr lang="en-GB" sz="1600" b="1" i="0" u="none" strike="noStrike" dirty="0">
                          <a:solidFill>
                            <a:srgbClr val="000000"/>
                          </a:solidFill>
                          <a:effectLst/>
                          <a:latin typeface="Calibri"/>
                        </a:rPr>
                        <a:t>Nodes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1" i="0" u="none" strike="noStrike" dirty="0">
                          <a:solidFill>
                            <a:srgbClr val="000000"/>
                          </a:solidFill>
                          <a:effectLst/>
                          <a:latin typeface="Calibri"/>
                        </a:rPr>
                        <a:t>River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1" i="0" u="none" strike="noStrike" dirty="0">
                          <a:solidFill>
                            <a:srgbClr val="000000"/>
                          </a:solidFill>
                          <a:effectLst/>
                          <a:latin typeface="Calibri"/>
                        </a:rPr>
                        <a:t>IUA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a:rPr>
                        <a:t>Ecological Category:</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457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600" b="1" i="0" u="none" strike="noStrike" dirty="0" err="1" smtClean="0">
                          <a:solidFill>
                            <a:srgbClr val="000000"/>
                          </a:solidFill>
                          <a:effectLst/>
                          <a:latin typeface="Calibri"/>
                        </a:rPr>
                        <a:t>Sc</a:t>
                      </a:r>
                      <a:r>
                        <a:rPr lang="en-GB" sz="1600" b="1" i="0" u="none" strike="noStrike" dirty="0" smtClean="0">
                          <a:solidFill>
                            <a:srgbClr val="000000"/>
                          </a:solidFill>
                          <a:effectLst/>
                          <a:latin typeface="Calibri"/>
                        </a:rPr>
                        <a:t> 21</a:t>
                      </a:r>
                      <a:endParaRPr lang="en-GB" sz="16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9152">
                <a:tc>
                  <a:txBody>
                    <a:bodyPr/>
                    <a:lstStyle/>
                    <a:p>
                      <a:pPr algn="l" fontAlgn="b"/>
                      <a:r>
                        <a:rPr lang="en-GB" sz="1400" b="0" i="0" u="none" strike="noStrike" dirty="0">
                          <a:solidFill>
                            <a:srgbClr val="000000"/>
                          </a:solidFill>
                          <a:effectLst/>
                          <a:latin typeface="Calibri"/>
                        </a:rPr>
                        <a:t>U10H-04576</a:t>
                      </a:r>
                    </a:p>
                    <a:p>
                      <a:pPr algn="l" fontAlgn="b"/>
                      <a:r>
                        <a:rPr lang="en-GB" sz="1400" b="0" i="0" u="none" strike="noStrike" dirty="0">
                          <a:solidFill>
                            <a:srgbClr val="000000"/>
                          </a:solidFill>
                          <a:effectLst/>
                          <a:latin typeface="Calibri"/>
                        </a:rPr>
                        <a:t>U10H-04638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c>
                  <a:txBody>
                    <a:bodyPr/>
                    <a:lstStyle/>
                    <a:p>
                      <a:pPr algn="l" fontAlgn="b"/>
                      <a:r>
                        <a:rPr lang="en-GB" sz="1400" b="0" i="0" u="none" strike="noStrike" dirty="0" err="1">
                          <a:solidFill>
                            <a:srgbClr val="000000"/>
                          </a:solidFill>
                          <a:effectLst/>
                          <a:latin typeface="Calibri"/>
                        </a:rPr>
                        <a:t>Tholeni</a:t>
                      </a:r>
                      <a:endParaRPr lang="en-GB" sz="1400" b="0" i="0" u="none" strike="noStrike" dirty="0">
                        <a:solidFill>
                          <a:srgbClr val="000000"/>
                        </a:solidFill>
                        <a:effectLst/>
                        <a:latin typeface="Calibri"/>
                      </a:endParaRPr>
                    </a:p>
                    <a:p>
                      <a:pPr algn="l" fontAlgn="b"/>
                      <a:r>
                        <a:rPr lang="en-GB" sz="1400" b="0" i="0" u="none" strike="noStrike" dirty="0" err="1">
                          <a:solidFill>
                            <a:srgbClr val="000000"/>
                          </a:solidFill>
                          <a:effectLst/>
                          <a:latin typeface="Calibri"/>
                        </a:rPr>
                        <a:t>Mkomazi</a:t>
                      </a:r>
                      <a:endParaRPr lang="en-GB" sz="14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c>
                  <a:txBody>
                    <a:bodyPr/>
                    <a:lstStyle/>
                    <a:p>
                      <a:pPr algn="ctr" fontAlgn="b"/>
                      <a:r>
                        <a:rPr lang="en-GB" sz="1400" b="0" i="0" u="none" strike="noStrike" dirty="0">
                          <a:solidFill>
                            <a:srgbClr val="000000"/>
                          </a:solidFill>
                          <a:effectLst/>
                          <a:latin typeface="Calibri"/>
                        </a:rPr>
                        <a:t>U1-3</a:t>
                      </a:r>
                    </a:p>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c>
                  <a:txBody>
                    <a:bodyPr/>
                    <a:lstStyle/>
                    <a:p>
                      <a:pPr algn="ctr" fontAlgn="ctr"/>
                      <a:r>
                        <a:rPr lang="en-GB" sz="1400" b="0" i="0" u="none" strike="noStrike" dirty="0">
                          <a:solidFill>
                            <a:srgbClr val="000000"/>
                          </a:solidFill>
                          <a:effectLst/>
                          <a:latin typeface="Calibri"/>
                        </a:rPr>
                        <a:t>B</a:t>
                      </a:r>
                    </a:p>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r>
              <a:tr h="114576">
                <a:tc>
                  <a:txBody>
                    <a:bodyPr/>
                    <a:lstStyle/>
                    <a:p>
                      <a:pPr algn="l" fontAlgn="b"/>
                      <a:r>
                        <a:rPr lang="en-GB" sz="1400" b="0" i="0" u="none" strike="noStrike">
                          <a:solidFill>
                            <a:srgbClr val="000000"/>
                          </a:solidFill>
                          <a:effectLst/>
                          <a:latin typeface="Calibri"/>
                        </a:rPr>
                        <a:t>U10H-04666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Ngudwini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U10H-04675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U10H-04708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Ngudwini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U10H-04729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Mzalanyoni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dirty="0">
                          <a:solidFill>
                            <a:srgbClr val="FF0000"/>
                          </a:solidFill>
                          <a:effectLst/>
                          <a:latin typeface="Calibri"/>
                        </a:rPr>
                        <a:t>Mk_I_EWR2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dirty="0" err="1">
                          <a:solidFill>
                            <a:srgbClr val="FF0000"/>
                          </a:solidFill>
                          <a:effectLst/>
                          <a:latin typeface="Calibri"/>
                        </a:rPr>
                        <a:t>Mkomazi</a:t>
                      </a:r>
                      <a:endParaRPr lang="en-GB" sz="1400" b="0" i="0" u="none" strike="noStrike" dirty="0">
                        <a:solidFill>
                          <a:srgbClr val="FF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FF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FF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U10J-04721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Pateni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U10J-04807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1400" b="0" i="0" u="none" strike="noStrike" dirty="0">
                          <a:solidFill>
                            <a:srgbClr val="000000"/>
                          </a:solidFill>
                          <a:effectLst/>
                          <a:latin typeface="Calibri"/>
                        </a:rPr>
                        <a:t>U1-3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r>
              <a:tr h="114576">
                <a:tc>
                  <a:txBody>
                    <a:bodyPr/>
                    <a:lstStyle/>
                    <a:p>
                      <a:pPr algn="l" fontAlgn="b"/>
                      <a:r>
                        <a:rPr lang="en-GB" sz="1400" b="0" i="0" u="none" strike="noStrike">
                          <a:solidFill>
                            <a:srgbClr val="000000"/>
                          </a:solidFill>
                          <a:effectLst/>
                          <a:latin typeface="Calibri"/>
                        </a:rPr>
                        <a:t>U10J-04713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Mkobeni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U10J-04799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U10J-04820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Lufafa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U10J-04833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U10J-04837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A/B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U10K-04838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U10K-04842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Nhlavini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U10K-04899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Xobho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C/D</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U10K-04946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Nhlavini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B/C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14576">
                <a:tc>
                  <a:txBody>
                    <a:bodyPr/>
                    <a:lstStyle/>
                    <a:p>
                      <a:pPr algn="l" fontAlgn="b"/>
                      <a:r>
                        <a:rPr lang="en-GB" sz="1400" b="0" i="0" u="none" strike="noStrike">
                          <a:solidFill>
                            <a:srgbClr val="000000"/>
                          </a:solidFill>
                          <a:effectLst/>
                          <a:latin typeface="Calibri"/>
                        </a:rPr>
                        <a:t>Mk_I_EWR3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1400" b="0" i="0" u="none" strike="noStrike">
                          <a:solidFill>
                            <a:srgbClr val="000000"/>
                          </a:solidFill>
                          <a:effectLst/>
                          <a:latin typeface="Calibri"/>
                        </a:rPr>
                        <a:t>Mkomazi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a:rPr>
                        <a:t>U1-4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4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20305">
                <a:tc>
                  <a:txBody>
                    <a:bodyPr/>
                    <a:lstStyle/>
                    <a:p>
                      <a:pPr algn="l" fontAlgn="b"/>
                      <a:r>
                        <a:rPr lang="en-GB" sz="1400" b="0" i="0" u="none" strike="noStrike">
                          <a:solidFill>
                            <a:srgbClr val="000000"/>
                          </a:solidFill>
                          <a:effectLst/>
                          <a:latin typeface="Calibri"/>
                        </a:rPr>
                        <a:t>MK_Est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1400" b="0" i="0" u="none" strike="noStrike">
                          <a:solidFill>
                            <a:srgbClr val="000000"/>
                          </a:solidFill>
                          <a:effectLst/>
                          <a:latin typeface="Calibri"/>
                        </a:rPr>
                        <a:t>Mkomazi_Est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1400" b="0" i="0" u="none" strike="noStrike" dirty="0">
                          <a:solidFill>
                            <a:srgbClr val="000000"/>
                          </a:solidFill>
                          <a:effectLst/>
                          <a:latin typeface="Calibri"/>
                        </a:rPr>
                        <a:t>U1-5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400" b="0" i="0" u="none" strike="noStrike" dirty="0" smtClean="0">
                          <a:solidFill>
                            <a:srgbClr val="000000"/>
                          </a:solidFill>
                          <a:effectLst/>
                          <a:latin typeface="Calibri"/>
                        </a:rPr>
                        <a:t>C</a:t>
                      </a:r>
                      <a:endParaRPr lang="en-GB"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816787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Ecological Categories for proposed </a:t>
            </a:r>
            <a:r>
              <a:rPr lang="en-GB" sz="3200" b="1" dirty="0" smtClean="0"/>
              <a:t>Scenarios </a:t>
            </a:r>
            <a:r>
              <a:rPr lang="en-GB" sz="1200" b="1" dirty="0" smtClean="0"/>
              <a:t>(1 of 2)</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3452811171"/>
              </p:ext>
            </p:extLst>
          </p:nvPr>
        </p:nvGraphicFramePr>
        <p:xfrm>
          <a:off x="971599" y="764714"/>
          <a:ext cx="6984776" cy="5888736"/>
        </p:xfrm>
        <a:graphic>
          <a:graphicData uri="http://schemas.openxmlformats.org/drawingml/2006/table">
            <a:tbl>
              <a:tblPr firstRow="1" firstCol="1" bandRow="1">
                <a:tableStyleId>{5C22544A-7EE6-4342-B048-85BDC9FD1C3A}</a:tableStyleId>
              </a:tblPr>
              <a:tblGrid>
                <a:gridCol w="1350347"/>
                <a:gridCol w="1321307"/>
                <a:gridCol w="769553"/>
                <a:gridCol w="696953"/>
                <a:gridCol w="948872"/>
                <a:gridCol w="948872"/>
                <a:gridCol w="948872"/>
              </a:tblGrid>
              <a:tr h="390906">
                <a:tc rowSpan="2">
                  <a:txBody>
                    <a:bodyPr/>
                    <a:lstStyle/>
                    <a:p>
                      <a:pPr algn="ctr">
                        <a:lnSpc>
                          <a:spcPct val="120000"/>
                        </a:lnSpc>
                        <a:spcAft>
                          <a:spcPts val="0"/>
                        </a:spcAft>
                      </a:pPr>
                      <a:r>
                        <a:rPr lang="en-GB" sz="1400" dirty="0">
                          <a:effectLst/>
                        </a:rPr>
                        <a:t>Nodes</a:t>
                      </a:r>
                      <a:endParaRPr lang="en-GB" sz="1400" dirty="0">
                        <a:effectLst/>
                        <a:latin typeface="Arial"/>
                        <a:ea typeface="Calibri"/>
                        <a:cs typeface="Times New Roman"/>
                      </a:endParaRPr>
                    </a:p>
                  </a:txBody>
                  <a:tcPr marL="36808" marR="36808" marT="0" marB="0" anchor="ctr"/>
                </a:tc>
                <a:tc rowSpan="2">
                  <a:txBody>
                    <a:bodyPr/>
                    <a:lstStyle/>
                    <a:p>
                      <a:pPr algn="ctr">
                        <a:lnSpc>
                          <a:spcPct val="120000"/>
                        </a:lnSpc>
                        <a:spcAft>
                          <a:spcPts val="0"/>
                        </a:spcAft>
                      </a:pPr>
                      <a:r>
                        <a:rPr lang="en-GB" sz="1400">
                          <a:effectLst/>
                        </a:rPr>
                        <a:t>River</a:t>
                      </a:r>
                      <a:endParaRPr lang="en-GB" sz="1400">
                        <a:effectLst/>
                        <a:latin typeface="Arial"/>
                        <a:ea typeface="Calibri"/>
                        <a:cs typeface="Times New Roman"/>
                      </a:endParaRPr>
                    </a:p>
                  </a:txBody>
                  <a:tcPr marL="36808" marR="36808" marT="0" marB="0" anchor="ctr"/>
                </a:tc>
                <a:tc rowSpan="2">
                  <a:txBody>
                    <a:bodyPr/>
                    <a:lstStyle/>
                    <a:p>
                      <a:pPr algn="ctr">
                        <a:lnSpc>
                          <a:spcPct val="120000"/>
                        </a:lnSpc>
                        <a:spcAft>
                          <a:spcPts val="0"/>
                        </a:spcAft>
                      </a:pPr>
                      <a:r>
                        <a:rPr lang="en-GB" sz="1400">
                          <a:effectLst/>
                        </a:rPr>
                        <a:t>IUA</a:t>
                      </a:r>
                      <a:endParaRPr lang="en-GB" sz="1400">
                        <a:effectLst/>
                        <a:latin typeface="Arial"/>
                        <a:ea typeface="Calibri"/>
                        <a:cs typeface="Times New Roman"/>
                      </a:endParaRPr>
                    </a:p>
                  </a:txBody>
                  <a:tcPr marL="36808" marR="36808" marT="0" marB="0" anchor="ctr"/>
                </a:tc>
                <a:tc rowSpan="2">
                  <a:txBody>
                    <a:bodyPr/>
                    <a:lstStyle/>
                    <a:p>
                      <a:pPr algn="ctr">
                        <a:lnSpc>
                          <a:spcPct val="120000"/>
                        </a:lnSpc>
                        <a:spcAft>
                          <a:spcPts val="0"/>
                        </a:spcAft>
                      </a:pPr>
                      <a:r>
                        <a:rPr lang="en-GB" sz="1400">
                          <a:effectLst/>
                        </a:rPr>
                        <a:t>River Length (km)</a:t>
                      </a:r>
                      <a:endParaRPr lang="en-GB" sz="1400">
                        <a:effectLst/>
                        <a:latin typeface="Arial"/>
                        <a:ea typeface="Calibri"/>
                        <a:cs typeface="Times New Roman"/>
                      </a:endParaRPr>
                    </a:p>
                  </a:txBody>
                  <a:tcPr marL="36808" marR="36808" marT="0" marB="0" anchor="ctr"/>
                </a:tc>
                <a:tc gridSpan="3">
                  <a:txBody>
                    <a:bodyPr/>
                    <a:lstStyle/>
                    <a:p>
                      <a:pPr algn="ctr">
                        <a:lnSpc>
                          <a:spcPct val="120000"/>
                        </a:lnSpc>
                        <a:spcAft>
                          <a:spcPts val="0"/>
                        </a:spcAft>
                      </a:pPr>
                      <a:r>
                        <a:rPr lang="en-GB" sz="1400">
                          <a:effectLst/>
                        </a:rPr>
                        <a:t>Ecological Category</a:t>
                      </a:r>
                      <a:endParaRPr lang="en-GB" sz="1400">
                        <a:effectLst/>
                        <a:latin typeface="Arial"/>
                        <a:ea typeface="Calibri"/>
                        <a:cs typeface="Times New Roman"/>
                      </a:endParaRPr>
                    </a:p>
                  </a:txBody>
                  <a:tcPr marL="36808" marR="36808" marT="0" marB="0" anchor="ctr"/>
                </a:tc>
                <a:tc hMerge="1">
                  <a:txBody>
                    <a:bodyPr/>
                    <a:lstStyle/>
                    <a:p>
                      <a:endParaRPr lang="en-GB"/>
                    </a:p>
                  </a:txBody>
                  <a:tcPr/>
                </a:tc>
                <a:tc hMerge="1">
                  <a:txBody>
                    <a:bodyPr/>
                    <a:lstStyle/>
                    <a:p>
                      <a:endParaRPr lang="en-GB"/>
                    </a:p>
                  </a:txBody>
                  <a:tcPr/>
                </a:tc>
              </a:tr>
              <a:tr h="18678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20000"/>
                        </a:lnSpc>
                        <a:spcAft>
                          <a:spcPts val="0"/>
                        </a:spcAft>
                      </a:pPr>
                      <a:r>
                        <a:rPr lang="en-GB" sz="1400">
                          <a:effectLst/>
                        </a:rPr>
                        <a:t>REC</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PES</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lnSpc>
                          <a:spcPct val="120000"/>
                        </a:lnSpc>
                        <a:spcAft>
                          <a:spcPts val="0"/>
                        </a:spcAft>
                      </a:pPr>
                      <a:r>
                        <a:rPr lang="en-GB" sz="1400">
                          <a:effectLst/>
                        </a:rPr>
                        <a:t>21</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186171">
                <a:tc>
                  <a:txBody>
                    <a:bodyPr/>
                    <a:lstStyle/>
                    <a:p>
                      <a:pPr algn="l">
                        <a:lnSpc>
                          <a:spcPct val="120000"/>
                        </a:lnSpc>
                        <a:spcAft>
                          <a:spcPts val="0"/>
                        </a:spcAft>
                      </a:pPr>
                      <a:r>
                        <a:rPr lang="en-GB" sz="1400">
                          <a:effectLst/>
                        </a:rPr>
                        <a:t>U10A-04115</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Lotheni</a:t>
                      </a:r>
                      <a:endParaRPr lang="en-GB" sz="1400">
                        <a:effectLst/>
                        <a:latin typeface="Arial"/>
                        <a:ea typeface="Calibri"/>
                        <a:cs typeface="Times New Roman"/>
                      </a:endParaRPr>
                    </a:p>
                  </a:txBody>
                  <a:tcPr marL="36808" marR="36808" marT="0" marB="0" anchor="b"/>
                </a:tc>
                <a:tc rowSpan="14">
                  <a:txBody>
                    <a:bodyPr/>
                    <a:lstStyle/>
                    <a:p>
                      <a:pPr algn="ctr">
                        <a:lnSpc>
                          <a:spcPct val="120000"/>
                        </a:lnSpc>
                        <a:spcAft>
                          <a:spcPts val="0"/>
                        </a:spcAft>
                      </a:pPr>
                      <a:r>
                        <a:rPr lang="en-GB" sz="1400">
                          <a:effectLst/>
                        </a:rPr>
                        <a:t>U1-1</a:t>
                      </a:r>
                      <a:endParaRPr lang="en-GB" sz="1400">
                        <a:effectLst/>
                        <a:latin typeface="Arial"/>
                        <a:ea typeface="Calibri"/>
                        <a:cs typeface="Times New Roman"/>
                      </a:endParaRPr>
                    </a:p>
                  </a:txBody>
                  <a:tcPr marL="36808" marR="36808" marT="0" marB="0" anchor="ctr"/>
                </a:tc>
                <a:tc>
                  <a:txBody>
                    <a:bodyPr/>
                    <a:lstStyle/>
                    <a:p>
                      <a:pPr algn="r">
                        <a:lnSpc>
                          <a:spcPct val="120000"/>
                        </a:lnSpc>
                        <a:spcAft>
                          <a:spcPts val="0"/>
                        </a:spcAft>
                      </a:pPr>
                      <a:r>
                        <a:rPr lang="en-GB" sz="1400">
                          <a:effectLst/>
                        </a:rPr>
                        <a:t>27.0</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A/B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A/B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a:effectLst/>
                        </a:rPr>
                        <a:t>A/B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U10A-04202</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Nhlathimbe</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25.7</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U10A-04301</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Lotheni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18.9</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U10B-04239</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18.3</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A</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U10B-04251</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8.3</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A</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A</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A</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U10B-04274</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Nhlangeni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9.7</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A</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A</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U10B-04337</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28.1</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U10B-04343</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Mqatsheni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25.1</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U10C-04347</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Mkhomazana</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68.4</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U10D-04199</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Nzinga</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19.3</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A</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A</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A</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U10D-04222</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Rooidraai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13.0</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U10D-04298</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Nzinga</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27.1</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B/C</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U10D-04349</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17.2</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U10D-04434</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1.4</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a:effectLst/>
                        </a:rPr>
                        <a:t>C</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Mk_I_EWR1</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tc>
                <a:tc rowSpan="6">
                  <a:txBody>
                    <a:bodyPr/>
                    <a:lstStyle/>
                    <a:p>
                      <a:pPr algn="ctr">
                        <a:lnSpc>
                          <a:spcPct val="120000"/>
                        </a:lnSpc>
                        <a:spcAft>
                          <a:spcPts val="0"/>
                        </a:spcAft>
                      </a:pPr>
                      <a:r>
                        <a:rPr lang="en-GB" sz="1400">
                          <a:effectLst/>
                        </a:rPr>
                        <a:t>U1-2</a:t>
                      </a:r>
                      <a:endParaRPr lang="en-GB" sz="1400">
                        <a:effectLst/>
                        <a:latin typeface="Arial"/>
                        <a:ea typeface="Calibri"/>
                        <a:cs typeface="Times New Roman"/>
                      </a:endParaRPr>
                    </a:p>
                  </a:txBody>
                  <a:tcPr marL="36808" marR="36808" marT="0" marB="0" anchor="ctr"/>
                </a:tc>
                <a:tc>
                  <a:txBody>
                    <a:bodyPr/>
                    <a:lstStyle/>
                    <a:p>
                      <a:pPr algn="r">
                        <a:lnSpc>
                          <a:spcPct val="120000"/>
                        </a:lnSpc>
                        <a:spcAft>
                          <a:spcPts val="0"/>
                        </a:spcAft>
                      </a:pPr>
                      <a:r>
                        <a:rPr lang="en-GB" sz="1400">
                          <a:effectLst/>
                        </a:rPr>
                        <a:t>39.5</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C</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C</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U10F-04528</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20.6</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B/C</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U10F-04560</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Luhane</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51.7</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B/C</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B/C</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U10G-04388</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Elands</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26.5</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U10G-04405</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 </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12.2</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C</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86171">
                <a:tc>
                  <a:txBody>
                    <a:bodyPr/>
                    <a:lstStyle/>
                    <a:p>
                      <a:pPr algn="l">
                        <a:lnSpc>
                          <a:spcPct val="120000"/>
                        </a:lnSpc>
                        <a:spcAft>
                          <a:spcPts val="0"/>
                        </a:spcAft>
                      </a:pPr>
                      <a:r>
                        <a:rPr lang="en-GB" sz="1400">
                          <a:effectLst/>
                        </a:rPr>
                        <a:t>U10G-04473</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Elands</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44.5</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5192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Ecological Categories for proposed </a:t>
            </a:r>
            <a:r>
              <a:rPr lang="en-GB" sz="3200" b="1" dirty="0" smtClean="0"/>
              <a:t>Scenarios</a:t>
            </a:r>
            <a:r>
              <a:rPr lang="en-GB" sz="1200" b="1" dirty="0">
                <a:solidFill>
                  <a:prstClr val="white"/>
                </a:solidFill>
              </a:rPr>
              <a:t> </a:t>
            </a:r>
            <a:r>
              <a:rPr lang="en-GB" sz="1200" b="1" dirty="0" smtClean="0">
                <a:solidFill>
                  <a:prstClr val="white"/>
                </a:solidFill>
              </a:rPr>
              <a:t>(2 </a:t>
            </a:r>
            <a:r>
              <a:rPr lang="en-GB" sz="1200" b="1" dirty="0">
                <a:solidFill>
                  <a:prstClr val="white"/>
                </a:solidFill>
              </a:rPr>
              <a:t>of 2)</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462219582"/>
              </p:ext>
            </p:extLst>
          </p:nvPr>
        </p:nvGraphicFramePr>
        <p:xfrm>
          <a:off x="971599" y="764714"/>
          <a:ext cx="6984776" cy="5888736"/>
        </p:xfrm>
        <a:graphic>
          <a:graphicData uri="http://schemas.openxmlformats.org/drawingml/2006/table">
            <a:tbl>
              <a:tblPr firstRow="1" firstCol="1" bandRow="1">
                <a:tableStyleId>{5C22544A-7EE6-4342-B048-85BDC9FD1C3A}</a:tableStyleId>
              </a:tblPr>
              <a:tblGrid>
                <a:gridCol w="1350347"/>
                <a:gridCol w="1321307"/>
                <a:gridCol w="769553"/>
                <a:gridCol w="696953"/>
                <a:gridCol w="948872"/>
                <a:gridCol w="948872"/>
                <a:gridCol w="948872"/>
              </a:tblGrid>
              <a:tr h="422396">
                <a:tc rowSpan="2">
                  <a:txBody>
                    <a:bodyPr/>
                    <a:lstStyle/>
                    <a:p>
                      <a:pPr algn="ctr">
                        <a:lnSpc>
                          <a:spcPct val="120000"/>
                        </a:lnSpc>
                        <a:spcAft>
                          <a:spcPts val="0"/>
                        </a:spcAft>
                      </a:pPr>
                      <a:r>
                        <a:rPr lang="en-GB" sz="1400" dirty="0">
                          <a:effectLst/>
                        </a:rPr>
                        <a:t>Nodes</a:t>
                      </a:r>
                      <a:endParaRPr lang="en-GB" sz="1400" dirty="0">
                        <a:effectLst/>
                        <a:latin typeface="Arial"/>
                        <a:ea typeface="Calibri"/>
                        <a:cs typeface="Times New Roman"/>
                      </a:endParaRPr>
                    </a:p>
                  </a:txBody>
                  <a:tcPr marL="36808" marR="36808" marT="0" marB="0" anchor="ctr"/>
                </a:tc>
                <a:tc rowSpan="2">
                  <a:txBody>
                    <a:bodyPr/>
                    <a:lstStyle/>
                    <a:p>
                      <a:pPr algn="ctr">
                        <a:lnSpc>
                          <a:spcPct val="120000"/>
                        </a:lnSpc>
                        <a:spcAft>
                          <a:spcPts val="0"/>
                        </a:spcAft>
                      </a:pPr>
                      <a:r>
                        <a:rPr lang="en-GB" sz="1400">
                          <a:effectLst/>
                        </a:rPr>
                        <a:t>River</a:t>
                      </a:r>
                      <a:endParaRPr lang="en-GB" sz="1400">
                        <a:effectLst/>
                        <a:latin typeface="Arial"/>
                        <a:ea typeface="Calibri"/>
                        <a:cs typeface="Times New Roman"/>
                      </a:endParaRPr>
                    </a:p>
                  </a:txBody>
                  <a:tcPr marL="36808" marR="36808" marT="0" marB="0" anchor="ctr"/>
                </a:tc>
                <a:tc rowSpan="2">
                  <a:txBody>
                    <a:bodyPr/>
                    <a:lstStyle/>
                    <a:p>
                      <a:pPr algn="ctr">
                        <a:lnSpc>
                          <a:spcPct val="120000"/>
                        </a:lnSpc>
                        <a:spcAft>
                          <a:spcPts val="0"/>
                        </a:spcAft>
                      </a:pPr>
                      <a:r>
                        <a:rPr lang="en-GB" sz="1400">
                          <a:effectLst/>
                        </a:rPr>
                        <a:t>IUA</a:t>
                      </a:r>
                      <a:endParaRPr lang="en-GB" sz="1400">
                        <a:effectLst/>
                        <a:latin typeface="Arial"/>
                        <a:ea typeface="Calibri"/>
                        <a:cs typeface="Times New Roman"/>
                      </a:endParaRPr>
                    </a:p>
                  </a:txBody>
                  <a:tcPr marL="36808" marR="36808" marT="0" marB="0" anchor="ctr"/>
                </a:tc>
                <a:tc rowSpan="2">
                  <a:txBody>
                    <a:bodyPr/>
                    <a:lstStyle/>
                    <a:p>
                      <a:pPr algn="ctr">
                        <a:lnSpc>
                          <a:spcPct val="120000"/>
                        </a:lnSpc>
                        <a:spcAft>
                          <a:spcPts val="0"/>
                        </a:spcAft>
                      </a:pPr>
                      <a:r>
                        <a:rPr lang="en-GB" sz="1400">
                          <a:effectLst/>
                        </a:rPr>
                        <a:t>River Length (km)</a:t>
                      </a:r>
                      <a:endParaRPr lang="en-GB" sz="1400">
                        <a:effectLst/>
                        <a:latin typeface="Arial"/>
                        <a:ea typeface="Calibri"/>
                        <a:cs typeface="Times New Roman"/>
                      </a:endParaRPr>
                    </a:p>
                  </a:txBody>
                  <a:tcPr marL="36808" marR="36808" marT="0" marB="0" anchor="ctr"/>
                </a:tc>
                <a:tc gridSpan="3">
                  <a:txBody>
                    <a:bodyPr/>
                    <a:lstStyle/>
                    <a:p>
                      <a:pPr algn="ctr">
                        <a:lnSpc>
                          <a:spcPct val="120000"/>
                        </a:lnSpc>
                        <a:spcAft>
                          <a:spcPts val="0"/>
                        </a:spcAft>
                      </a:pPr>
                      <a:r>
                        <a:rPr lang="en-GB" sz="1400">
                          <a:effectLst/>
                        </a:rPr>
                        <a:t>Ecological Category</a:t>
                      </a:r>
                      <a:endParaRPr lang="en-GB" sz="1400">
                        <a:effectLst/>
                        <a:latin typeface="Arial"/>
                        <a:ea typeface="Calibri"/>
                        <a:cs typeface="Times New Roman"/>
                      </a:endParaRPr>
                    </a:p>
                  </a:txBody>
                  <a:tcPr marL="36808" marR="36808" marT="0" marB="0" anchor="ctr"/>
                </a:tc>
                <a:tc hMerge="1">
                  <a:txBody>
                    <a:bodyPr/>
                    <a:lstStyle/>
                    <a:p>
                      <a:endParaRPr lang="en-GB"/>
                    </a:p>
                  </a:txBody>
                  <a:tcPr/>
                </a:tc>
                <a:tc hMerge="1">
                  <a:txBody>
                    <a:bodyPr/>
                    <a:lstStyle/>
                    <a:p>
                      <a:endParaRPr lang="en-GB"/>
                    </a:p>
                  </a:txBody>
                  <a:tcPr/>
                </a:tc>
              </a:tr>
              <a:tr h="13338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20000"/>
                        </a:lnSpc>
                        <a:spcAft>
                          <a:spcPts val="0"/>
                        </a:spcAft>
                      </a:pPr>
                      <a:r>
                        <a:rPr lang="en-GB" sz="1400">
                          <a:effectLst/>
                        </a:rPr>
                        <a:t>REC</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PES</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en-GB" sz="1400" dirty="0">
                          <a:effectLst/>
                        </a:rPr>
                        <a:t>21</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133388">
                <a:tc>
                  <a:txBody>
                    <a:bodyPr/>
                    <a:lstStyle/>
                    <a:p>
                      <a:pPr algn="l">
                        <a:lnSpc>
                          <a:spcPct val="120000"/>
                        </a:lnSpc>
                        <a:spcAft>
                          <a:spcPts val="0"/>
                        </a:spcAft>
                      </a:pPr>
                      <a:r>
                        <a:rPr lang="en-GB" sz="1400" dirty="0">
                          <a:effectLst/>
                        </a:rPr>
                        <a:t>U10H-04576</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Tholeni</a:t>
                      </a:r>
                      <a:endParaRPr lang="en-GB" sz="1400">
                        <a:effectLst/>
                        <a:latin typeface="Arial"/>
                        <a:ea typeface="Calibri"/>
                        <a:cs typeface="Times New Roman"/>
                      </a:endParaRPr>
                    </a:p>
                  </a:txBody>
                  <a:tcPr marL="36808" marR="36808" marT="0" marB="0" anchor="b"/>
                </a:tc>
                <a:tc rowSpan="9">
                  <a:txBody>
                    <a:bodyPr/>
                    <a:lstStyle/>
                    <a:p>
                      <a:pPr algn="ctr">
                        <a:lnSpc>
                          <a:spcPct val="120000"/>
                        </a:lnSpc>
                        <a:spcAft>
                          <a:spcPts val="0"/>
                        </a:spcAft>
                      </a:pPr>
                      <a:r>
                        <a:rPr lang="en-GB" sz="1400" dirty="0">
                          <a:effectLst/>
                        </a:rPr>
                        <a:t>U1-3</a:t>
                      </a:r>
                      <a:endParaRPr lang="en-GB" sz="1400" dirty="0">
                        <a:effectLst/>
                        <a:latin typeface="Arial"/>
                        <a:ea typeface="Calibri"/>
                        <a:cs typeface="Times New Roman"/>
                      </a:endParaRPr>
                    </a:p>
                  </a:txBody>
                  <a:tcPr marL="36808" marR="36808" marT="0" marB="0" anchor="ctr">
                    <a:lnB w="6350" cap="flat" cmpd="sng" algn="ctr">
                      <a:solidFill>
                        <a:schemeClr val="bg1"/>
                      </a:solidFill>
                      <a:prstDash val="solid"/>
                      <a:round/>
                      <a:headEnd type="none" w="med" len="med"/>
                      <a:tailEnd type="none" w="med" len="med"/>
                    </a:lnB>
                  </a:tcPr>
                </a:tc>
                <a:tc>
                  <a:txBody>
                    <a:bodyPr/>
                    <a:lstStyle/>
                    <a:p>
                      <a:pPr algn="r">
                        <a:lnSpc>
                          <a:spcPct val="120000"/>
                        </a:lnSpc>
                        <a:spcAft>
                          <a:spcPts val="0"/>
                        </a:spcAft>
                      </a:pPr>
                      <a:r>
                        <a:rPr lang="en-GB" sz="1400">
                          <a:effectLst/>
                        </a:rPr>
                        <a:t>15.8</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r>
              <a:tr h="133388">
                <a:tc>
                  <a:txBody>
                    <a:bodyPr/>
                    <a:lstStyle/>
                    <a:p>
                      <a:pPr algn="l">
                        <a:lnSpc>
                          <a:spcPct val="120000"/>
                        </a:lnSpc>
                        <a:spcAft>
                          <a:spcPts val="0"/>
                        </a:spcAft>
                      </a:pPr>
                      <a:r>
                        <a:rPr lang="en-GB" sz="1400" dirty="0">
                          <a:effectLst/>
                        </a:rPr>
                        <a:t>U10H-04638</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Mkomazi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15.8</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dirty="0">
                          <a:effectLst/>
                        </a:rPr>
                        <a:t>U10H-04666</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Ngudwini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36.1</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dirty="0">
                          <a:effectLst/>
                        </a:rPr>
                        <a:t>U10H-04675</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Mkomazi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5.1</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dirty="0">
                          <a:effectLst/>
                        </a:rPr>
                        <a:t>U10H-04708</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Ngudwini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dirty="0">
                          <a:effectLst/>
                        </a:rPr>
                        <a:t>7.5</a:t>
                      </a:r>
                      <a:endParaRPr lang="en-GB" sz="1400" dirty="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dirty="0">
                          <a:effectLst/>
                        </a:rPr>
                        <a:t>U10H-04729</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Mzalanyoni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dirty="0">
                          <a:effectLst/>
                        </a:rPr>
                        <a:t>24.4</a:t>
                      </a:r>
                      <a:endParaRPr lang="en-GB" sz="1400" dirty="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C</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dirty="0">
                          <a:effectLst/>
                        </a:rPr>
                        <a:t>Mk_I_EWR2</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Mkomazi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dirty="0">
                          <a:effectLst/>
                        </a:rPr>
                        <a:t>25.3</a:t>
                      </a:r>
                      <a:endParaRPr lang="en-GB" sz="1400" dirty="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dirty="0">
                          <a:effectLst/>
                        </a:rPr>
                        <a:t>U10J-04721</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Pateni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13.8</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dirty="0">
                          <a:effectLst/>
                        </a:rPr>
                        <a:t>U10J-04807</a:t>
                      </a:r>
                      <a:endParaRPr lang="en-GB" sz="1400" dirty="0">
                        <a:effectLst/>
                        <a:latin typeface="Arial"/>
                        <a:ea typeface="Calibri"/>
                        <a:cs typeface="Times New Roman"/>
                      </a:endParaRPr>
                    </a:p>
                  </a:txBody>
                  <a:tcPr marL="36808" marR="36808" marT="0" marB="0" anchor="b">
                    <a:lnB w="6350" cap="flat" cmpd="sng" algn="ctr">
                      <a:solidFill>
                        <a:schemeClr val="bg1"/>
                      </a:solidFill>
                      <a:prstDash val="solid"/>
                      <a:round/>
                      <a:headEnd type="none" w="med" len="med"/>
                      <a:tailEnd type="none" w="med" len="med"/>
                    </a:lnB>
                  </a:tcPr>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lnB w="6350" cap="flat" cmpd="sng" algn="ctr">
                      <a:solidFill>
                        <a:schemeClr val="bg1"/>
                      </a:solidFill>
                      <a:prstDash val="solid"/>
                      <a:round/>
                      <a:headEnd type="none" w="med" len="med"/>
                      <a:tailEnd type="none" w="med" len="med"/>
                    </a:lnB>
                  </a:tcPr>
                </a:tc>
                <a:tc vMerge="1">
                  <a:txBody>
                    <a:bodyPr/>
                    <a:lstStyle/>
                    <a:p>
                      <a:endParaRPr lang="en-GB"/>
                    </a:p>
                  </a:txBody>
                  <a:tcPr/>
                </a:tc>
                <a:tc>
                  <a:txBody>
                    <a:bodyPr/>
                    <a:lstStyle/>
                    <a:p>
                      <a:pPr algn="r">
                        <a:lnSpc>
                          <a:spcPct val="120000"/>
                        </a:lnSpc>
                        <a:spcAft>
                          <a:spcPts val="0"/>
                        </a:spcAft>
                      </a:pPr>
                      <a:r>
                        <a:rPr lang="en-GB" sz="1400">
                          <a:effectLst/>
                        </a:rPr>
                        <a:t>3.2</a:t>
                      </a:r>
                      <a:endParaRPr lang="en-GB" sz="1400">
                        <a:effectLst/>
                        <a:latin typeface="Arial"/>
                        <a:ea typeface="Calibri"/>
                        <a:cs typeface="Times New Roman"/>
                      </a:endParaRPr>
                    </a:p>
                  </a:txBody>
                  <a:tcPr marL="36808" marR="36808" marT="0" marB="0" anchor="b">
                    <a:lnB w="6350"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r>
              <a:tr h="133388">
                <a:tc>
                  <a:txBody>
                    <a:bodyPr/>
                    <a:lstStyle/>
                    <a:p>
                      <a:pPr algn="l">
                        <a:lnSpc>
                          <a:spcPct val="120000"/>
                        </a:lnSpc>
                        <a:spcAft>
                          <a:spcPts val="0"/>
                        </a:spcAft>
                      </a:pPr>
                      <a:r>
                        <a:rPr lang="en-GB" sz="1400" dirty="0">
                          <a:effectLst/>
                        </a:rPr>
                        <a:t>U10J-04713</a:t>
                      </a:r>
                      <a:endParaRPr lang="en-GB" sz="1400" dirty="0">
                        <a:effectLst/>
                        <a:latin typeface="Arial"/>
                        <a:ea typeface="Calibri"/>
                        <a:cs typeface="Times New Roman"/>
                      </a:endParaRPr>
                    </a:p>
                  </a:txBody>
                  <a:tcPr marL="36808" marR="36808" marT="0" marB="0" anchor="b">
                    <a:lnT w="6350" cap="flat" cmpd="sng" algn="ctr">
                      <a:solidFill>
                        <a:schemeClr val="bg1"/>
                      </a:solidFill>
                      <a:prstDash val="solid"/>
                      <a:round/>
                      <a:headEnd type="none" w="med" len="med"/>
                      <a:tailEnd type="none" w="med" len="med"/>
                    </a:lnT>
                  </a:tcPr>
                </a:tc>
                <a:tc>
                  <a:txBody>
                    <a:bodyPr/>
                    <a:lstStyle/>
                    <a:p>
                      <a:pPr algn="l">
                        <a:lnSpc>
                          <a:spcPct val="120000"/>
                        </a:lnSpc>
                        <a:spcAft>
                          <a:spcPts val="0"/>
                        </a:spcAft>
                      </a:pPr>
                      <a:r>
                        <a:rPr lang="en-GB" sz="1400" dirty="0" err="1">
                          <a:effectLst/>
                        </a:rPr>
                        <a:t>Mkobeni</a:t>
                      </a:r>
                      <a:endParaRPr lang="en-GB" sz="1400" dirty="0">
                        <a:effectLst/>
                        <a:latin typeface="Arial"/>
                        <a:ea typeface="Calibri"/>
                        <a:cs typeface="Times New Roman"/>
                      </a:endParaRPr>
                    </a:p>
                  </a:txBody>
                  <a:tcPr marL="36808" marR="36808" marT="0" marB="0" anchor="b">
                    <a:lnT w="6350" cap="flat" cmpd="sng" algn="ctr">
                      <a:solidFill>
                        <a:schemeClr val="bg1"/>
                      </a:solidFill>
                      <a:prstDash val="solid"/>
                      <a:round/>
                      <a:headEnd type="none" w="med" len="med"/>
                      <a:tailEnd type="none" w="med" len="med"/>
                    </a:lnT>
                  </a:tcPr>
                </a:tc>
                <a:tc rowSpan="10">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GB" sz="1400" dirty="0" smtClean="0">
                          <a:effectLst/>
                        </a:rPr>
                        <a:t>U1-4</a:t>
                      </a:r>
                      <a:endParaRPr lang="en-GB" sz="1400" dirty="0" smtClean="0">
                        <a:effectLst/>
                        <a:latin typeface="Arial"/>
                        <a:ea typeface="Calibri"/>
                        <a:cs typeface="Times New Roman"/>
                      </a:endParaRPr>
                    </a:p>
                    <a:p>
                      <a:pPr algn="ctr">
                        <a:lnSpc>
                          <a:spcPct val="120000"/>
                        </a:lnSpc>
                        <a:spcAft>
                          <a:spcPts val="0"/>
                        </a:spcAft>
                      </a:pPr>
                      <a:endParaRPr lang="en-GB" sz="1400" dirty="0">
                        <a:effectLst/>
                        <a:latin typeface="Arial"/>
                        <a:ea typeface="Calibri"/>
                        <a:cs typeface="Times New Roman"/>
                      </a:endParaRPr>
                    </a:p>
                  </a:txBody>
                  <a:tcPr marL="36808" marR="36808" marT="0" marB="0" anchor="ctr">
                    <a:lnT w="6350" cap="flat" cmpd="sng" algn="ctr">
                      <a:solidFill>
                        <a:schemeClr val="bg1"/>
                      </a:solidFill>
                      <a:prstDash val="solid"/>
                      <a:round/>
                      <a:headEnd type="none" w="med" len="med"/>
                      <a:tailEnd type="none" w="med" len="med"/>
                    </a:lnT>
                  </a:tcPr>
                </a:tc>
                <a:tc>
                  <a:txBody>
                    <a:bodyPr/>
                    <a:lstStyle/>
                    <a:p>
                      <a:pPr algn="r">
                        <a:lnSpc>
                          <a:spcPct val="120000"/>
                        </a:lnSpc>
                        <a:spcAft>
                          <a:spcPts val="0"/>
                        </a:spcAft>
                      </a:pPr>
                      <a:r>
                        <a:rPr lang="en-GB" sz="1400" dirty="0">
                          <a:effectLst/>
                        </a:rPr>
                        <a:t>24.2</a:t>
                      </a:r>
                      <a:endParaRPr lang="en-GB" sz="1400" dirty="0">
                        <a:effectLst/>
                        <a:latin typeface="Arial"/>
                        <a:ea typeface="Calibri"/>
                        <a:cs typeface="Times New Roman"/>
                      </a:endParaRPr>
                    </a:p>
                  </a:txBody>
                  <a:tcPr marL="36808" marR="36808" marT="0" marB="0" anchor="b">
                    <a:lnT w="6350" cap="flat" cmpd="sng" algn="ctr">
                      <a:solidFill>
                        <a:schemeClr val="bg1"/>
                      </a:solidFill>
                      <a:prstDash val="solid"/>
                      <a:round/>
                      <a:headEnd type="none" w="med" len="med"/>
                      <a:tailEnd type="none" w="med" len="med"/>
                    </a:lnT>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r>
              <a:tr h="133388">
                <a:tc>
                  <a:txBody>
                    <a:bodyPr/>
                    <a:lstStyle/>
                    <a:p>
                      <a:pPr algn="l">
                        <a:lnSpc>
                          <a:spcPct val="120000"/>
                        </a:lnSpc>
                        <a:spcAft>
                          <a:spcPts val="0"/>
                        </a:spcAft>
                      </a:pPr>
                      <a:r>
                        <a:rPr lang="en-GB" sz="1400" dirty="0">
                          <a:effectLst/>
                        </a:rPr>
                        <a:t>U10J-04799</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Mkomazi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7.9</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dirty="0">
                          <a:effectLst/>
                        </a:rPr>
                        <a:t>U10J-04820</a:t>
                      </a:r>
                      <a:endParaRPr lang="en-GB" sz="1400" dirty="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Lufafa</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dirty="0">
                          <a:effectLst/>
                        </a:rPr>
                        <a:t>43.2</a:t>
                      </a:r>
                      <a:endParaRPr lang="en-GB" sz="1400" dirty="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a:effectLst/>
                        </a:rPr>
                        <a:t>U10J-04833</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Mkomazi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dirty="0">
                          <a:effectLst/>
                        </a:rPr>
                        <a:t>1.3</a:t>
                      </a:r>
                      <a:endParaRPr lang="en-GB" sz="1400" dirty="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a:effectLst/>
                        </a:rPr>
                        <a:t>U10J-04837</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a:effectLst/>
                        </a:rPr>
                        <a:t> </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dirty="0">
                          <a:effectLst/>
                        </a:rPr>
                        <a:t>4.0</a:t>
                      </a:r>
                      <a:endParaRPr lang="en-GB" sz="1400" dirty="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A/B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A/B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A/B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a:effectLst/>
                        </a:rPr>
                        <a:t>U10K-04838</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dirty="0" err="1">
                          <a:effectLst/>
                        </a:rPr>
                        <a:t>Mkomazi</a:t>
                      </a:r>
                      <a:endParaRPr lang="en-GB" sz="1400" dirty="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dirty="0">
                          <a:effectLst/>
                        </a:rPr>
                        <a:t>1.3</a:t>
                      </a:r>
                      <a:endParaRPr lang="en-GB" sz="1400" dirty="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a:effectLst/>
                        </a:rPr>
                        <a:t>U10K-04842</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Nhlavini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26.2</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a:effectLst/>
                        </a:rPr>
                        <a:t>U10K-04899</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Xobho</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44.3</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dirty="0">
                          <a:effectLst/>
                        </a:rPr>
                        <a:t>C/D</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dirty="0">
                          <a:effectLst/>
                        </a:rPr>
                        <a:t>C/D</a:t>
                      </a:r>
                      <a:endParaRPr lang="en-GB" sz="1400" dirty="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C/D</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a:effectLst/>
                        </a:rPr>
                        <a:t>U10K-04946</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Nhlavini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21.8</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B/C</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B/C</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tcPr>
                </a:tc>
                <a:tc>
                  <a:txBody>
                    <a:bodyPr/>
                    <a:lstStyle/>
                    <a:p>
                      <a:pPr algn="ctr">
                        <a:lnSpc>
                          <a:spcPct val="120000"/>
                        </a:lnSpc>
                        <a:spcAft>
                          <a:spcPts val="0"/>
                        </a:spcAft>
                      </a:pPr>
                      <a:r>
                        <a:rPr lang="en-GB" sz="1400" dirty="0">
                          <a:effectLst/>
                        </a:rPr>
                        <a:t>B/C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r>
              <a:tr h="133388">
                <a:tc>
                  <a:txBody>
                    <a:bodyPr/>
                    <a:lstStyle/>
                    <a:p>
                      <a:pPr algn="l">
                        <a:lnSpc>
                          <a:spcPct val="120000"/>
                        </a:lnSpc>
                        <a:spcAft>
                          <a:spcPts val="0"/>
                        </a:spcAft>
                      </a:pPr>
                      <a:r>
                        <a:rPr lang="en-GB" sz="1400">
                          <a:effectLst/>
                        </a:rPr>
                        <a:t>Mk_I_EWR3</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a:t>
                      </a:r>
                      <a:endParaRPr lang="en-GB" sz="1400">
                        <a:effectLst/>
                        <a:latin typeface="Arial"/>
                        <a:ea typeface="Calibri"/>
                        <a:cs typeface="Times New Roman"/>
                      </a:endParaRPr>
                    </a:p>
                  </a:txBody>
                  <a:tcPr marL="36808" marR="36808" marT="0" marB="0" anchor="b"/>
                </a:tc>
                <a:tc vMerge="1">
                  <a:txBody>
                    <a:bodyPr/>
                    <a:lstStyle/>
                    <a:p>
                      <a:endParaRPr lang="en-GB"/>
                    </a:p>
                  </a:txBody>
                  <a:tcPr/>
                </a:tc>
                <a:tc>
                  <a:txBody>
                    <a:bodyPr/>
                    <a:lstStyle/>
                    <a:p>
                      <a:pPr algn="r">
                        <a:lnSpc>
                          <a:spcPct val="120000"/>
                        </a:lnSpc>
                        <a:spcAft>
                          <a:spcPts val="0"/>
                        </a:spcAft>
                      </a:pPr>
                      <a:r>
                        <a:rPr lang="en-GB" sz="1400">
                          <a:effectLst/>
                        </a:rPr>
                        <a:t>103.2</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C</a:t>
                      </a:r>
                      <a:endParaRPr lang="en-GB" sz="140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tcPr>
                </a:tc>
                <a:tc>
                  <a:txBody>
                    <a:bodyPr/>
                    <a:lstStyle/>
                    <a:p>
                      <a:pPr algn="ctr">
                        <a:lnSpc>
                          <a:spcPct val="120000"/>
                        </a:lnSpc>
                        <a:spcAft>
                          <a:spcPts val="0"/>
                        </a:spcAft>
                      </a:pPr>
                      <a:r>
                        <a:rPr lang="en-GB" sz="1400">
                          <a:effectLst/>
                        </a:rPr>
                        <a:t>C</a:t>
                      </a:r>
                      <a:endParaRPr lang="en-GB" sz="1400">
                        <a:effectLst/>
                        <a:latin typeface="Arial"/>
                        <a:ea typeface="Calibri"/>
                        <a:cs typeface="Times New Roman"/>
                      </a:endParaRPr>
                    </a:p>
                  </a:txBody>
                  <a:tcPr marL="36808" marR="36808"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140058">
                <a:tc>
                  <a:txBody>
                    <a:bodyPr/>
                    <a:lstStyle/>
                    <a:p>
                      <a:pPr algn="l">
                        <a:lnSpc>
                          <a:spcPct val="120000"/>
                        </a:lnSpc>
                        <a:spcAft>
                          <a:spcPts val="0"/>
                        </a:spcAft>
                      </a:pPr>
                      <a:r>
                        <a:rPr lang="en-GB" sz="1400">
                          <a:effectLst/>
                        </a:rPr>
                        <a:t>MK_Est</a:t>
                      </a:r>
                      <a:endParaRPr lang="en-GB" sz="1400">
                        <a:effectLst/>
                        <a:latin typeface="Arial"/>
                        <a:ea typeface="Calibri"/>
                        <a:cs typeface="Times New Roman"/>
                      </a:endParaRPr>
                    </a:p>
                  </a:txBody>
                  <a:tcPr marL="36808" marR="36808" marT="0" marB="0" anchor="b"/>
                </a:tc>
                <a:tc>
                  <a:txBody>
                    <a:bodyPr/>
                    <a:lstStyle/>
                    <a:p>
                      <a:pPr algn="l">
                        <a:lnSpc>
                          <a:spcPct val="120000"/>
                        </a:lnSpc>
                        <a:spcAft>
                          <a:spcPts val="0"/>
                        </a:spcAft>
                      </a:pPr>
                      <a:r>
                        <a:rPr lang="en-GB" sz="1400">
                          <a:effectLst/>
                        </a:rPr>
                        <a:t>Mkomazi_Est</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U1-5</a:t>
                      </a:r>
                      <a:endParaRPr lang="en-GB" sz="1400">
                        <a:effectLst/>
                        <a:latin typeface="Arial"/>
                        <a:ea typeface="Calibri"/>
                        <a:cs typeface="Times New Roman"/>
                      </a:endParaRPr>
                    </a:p>
                  </a:txBody>
                  <a:tcPr marL="36808" marR="36808" marT="0" marB="0" anchor="ctr"/>
                </a:tc>
                <a:tc>
                  <a:txBody>
                    <a:bodyPr/>
                    <a:lstStyle/>
                    <a:p>
                      <a:pPr algn="r">
                        <a:lnSpc>
                          <a:spcPct val="120000"/>
                        </a:lnSpc>
                        <a:spcAft>
                          <a:spcPts val="0"/>
                        </a:spcAft>
                      </a:pPr>
                      <a:r>
                        <a:rPr lang="en-GB" sz="1400">
                          <a:effectLst/>
                        </a:rPr>
                        <a:t>1000.0</a:t>
                      </a:r>
                      <a:endParaRPr lang="en-GB" sz="1400">
                        <a:effectLst/>
                        <a:latin typeface="Arial"/>
                        <a:ea typeface="Calibri"/>
                        <a:cs typeface="Times New Roman"/>
                      </a:endParaRPr>
                    </a:p>
                  </a:txBody>
                  <a:tcPr marL="36808" marR="36808" marT="0" marB="0" anchor="b"/>
                </a:tc>
                <a:tc>
                  <a:txBody>
                    <a:bodyPr/>
                    <a:lstStyle/>
                    <a:p>
                      <a:pPr algn="ctr">
                        <a:lnSpc>
                          <a:spcPct val="120000"/>
                        </a:lnSpc>
                        <a:spcAft>
                          <a:spcPts val="0"/>
                        </a:spcAft>
                      </a:pPr>
                      <a:r>
                        <a:rPr lang="en-GB" sz="1400">
                          <a:effectLst/>
                        </a:rPr>
                        <a:t>B</a:t>
                      </a:r>
                      <a:endParaRPr lang="en-GB" sz="1400">
                        <a:effectLst/>
                        <a:latin typeface="Arial"/>
                        <a:ea typeface="Calibri"/>
                        <a:cs typeface="Times New Roman"/>
                      </a:endParaRPr>
                    </a:p>
                  </a:txBody>
                  <a:tcPr marL="36808" marR="36808" marT="0" marB="0" anchor="ctr"/>
                </a:tc>
                <a:tc>
                  <a:txBody>
                    <a:bodyPr/>
                    <a:lstStyle/>
                    <a:p>
                      <a:pPr algn="ctr">
                        <a:lnSpc>
                          <a:spcPct val="120000"/>
                        </a:lnSpc>
                        <a:spcAft>
                          <a:spcPts val="0"/>
                        </a:spcAft>
                      </a:pPr>
                      <a:r>
                        <a:rPr lang="en-GB" sz="1400">
                          <a:effectLst/>
                        </a:rPr>
                        <a:t>C</a:t>
                      </a:r>
                      <a:endParaRPr lang="en-GB" sz="1400">
                        <a:effectLst/>
                        <a:latin typeface="Arial"/>
                        <a:ea typeface="Calibri"/>
                        <a:cs typeface="Times New Roman"/>
                      </a:endParaRPr>
                    </a:p>
                  </a:txBody>
                  <a:tcPr marL="36808" marR="36808" marT="0" marB="0" anchor="ctr">
                    <a:lnT w="38100" cap="flat" cmpd="sng" algn="ctr">
                      <a:solidFill>
                        <a:schemeClr val="tx1"/>
                      </a:solidFill>
                      <a:prstDash val="solid"/>
                      <a:round/>
                      <a:headEnd type="none" w="med" len="med"/>
                      <a:tailEnd type="none" w="med" len="med"/>
                    </a:lnT>
                  </a:tcPr>
                </a:tc>
                <a:tc>
                  <a:txBody>
                    <a:bodyPr/>
                    <a:lstStyle/>
                    <a:p>
                      <a:pPr algn="ctr">
                        <a:lnSpc>
                          <a:spcPct val="120000"/>
                        </a:lnSpc>
                        <a:spcAft>
                          <a:spcPts val="0"/>
                        </a:spcAft>
                      </a:pPr>
                      <a:r>
                        <a:rPr lang="en-GB" sz="1400" dirty="0">
                          <a:effectLst/>
                        </a:rPr>
                        <a:t>C</a:t>
                      </a:r>
                      <a:endParaRPr lang="en-GB" sz="1400" dirty="0">
                        <a:effectLst/>
                        <a:latin typeface="Arial"/>
                        <a:ea typeface="Calibri"/>
                        <a:cs typeface="Times New Roman"/>
                      </a:endParaRPr>
                    </a:p>
                  </a:txBody>
                  <a:tcPr marL="36808" marR="36808" marT="0" marB="0" anchor="ctr">
                    <a:lnT w="381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7781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703807" y="3369186"/>
            <a:ext cx="7747503" cy="707886"/>
          </a:xfrm>
          <a:prstGeom prst="rect">
            <a:avLst/>
          </a:prstGeom>
          <a:noFill/>
          <a:ln w="28575">
            <a:solidFill>
              <a:schemeClr val="bg1"/>
            </a:solidFill>
          </a:ln>
        </p:spPr>
        <p:txBody>
          <a:bodyPr wrap="square" rtlCol="0" anchor="ctr">
            <a:spAutoFit/>
          </a:bodyPr>
          <a:lstStyle/>
          <a:p>
            <a:pPr algn="ctr"/>
            <a:r>
              <a:rPr lang="en-ZA" sz="4000" b="1" dirty="0" smtClean="0">
                <a:solidFill>
                  <a:prstClr val="white"/>
                </a:solidFill>
                <a:ea typeface="MS PGothic" pitchFamily="34" charset="-128"/>
                <a:cs typeface="ＭＳ Ｐゴシック" charset="0"/>
              </a:rPr>
              <a:t>Thank You</a:t>
            </a:r>
          </a:p>
        </p:txBody>
      </p:sp>
    </p:spTree>
    <p:extLst>
      <p:ext uri="{BB962C8B-B14F-4D97-AF65-F5344CB8AC3E}">
        <p14:creationId xmlns:p14="http://schemas.microsoft.com/office/powerpoint/2010/main" val="955186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9" y="1412776"/>
            <a:ext cx="8848341" cy="504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le 1"/>
          <p:cNvSpPr txBox="1">
            <a:spLocks/>
          </p:cNvSpPr>
          <p:nvPr/>
        </p:nvSpPr>
        <p:spPr>
          <a:xfrm>
            <a:off x="457200" y="-14514"/>
            <a:ext cx="8229600" cy="7837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ZA" sz="3600" dirty="0">
                <a:solidFill>
                  <a:prstClr val="white"/>
                </a:solidFill>
              </a:rPr>
              <a:t>Integrated assessment and overall </a:t>
            </a:r>
            <a:r>
              <a:rPr lang="en-ZA" sz="3600" dirty="0" smtClean="0">
                <a:solidFill>
                  <a:prstClr val="white"/>
                </a:solidFill>
              </a:rPr>
              <a:t>ranking</a:t>
            </a:r>
            <a:r>
              <a:rPr lang="en-ZA" sz="3600" dirty="0" smtClean="0">
                <a:solidFill>
                  <a:prstClr val="black"/>
                </a:solidFill>
              </a:rPr>
              <a:t>(Score = weight x rating) </a:t>
            </a:r>
            <a:r>
              <a:rPr lang="en-ZA" sz="3600" dirty="0">
                <a:solidFill>
                  <a:prstClr val="white"/>
                </a:solidFill>
              </a:rPr>
              <a:t>of scenarios</a:t>
            </a:r>
            <a:endParaRPr lang="en-GB" sz="3600" dirty="0">
              <a:solidFill>
                <a:prstClr val="white"/>
              </a:solidFill>
            </a:endParaRPr>
          </a:p>
        </p:txBody>
      </p:sp>
      <p:sp>
        <p:nvSpPr>
          <p:cNvPr id="9" name="Rectangle 8"/>
          <p:cNvSpPr/>
          <p:nvPr/>
        </p:nvSpPr>
        <p:spPr>
          <a:xfrm>
            <a:off x="128073" y="1406533"/>
            <a:ext cx="8848338" cy="5048625"/>
          </a:xfrm>
          <a:prstGeom prst="rect">
            <a:avLst/>
          </a:prstGeom>
          <a:solidFill>
            <a:schemeClr val="bg2">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75723672"/>
              </p:ext>
            </p:extLst>
          </p:nvPr>
        </p:nvGraphicFramePr>
        <p:xfrm>
          <a:off x="215901" y="1469572"/>
          <a:ext cx="8470899" cy="2583227"/>
        </p:xfrm>
        <a:graphic>
          <a:graphicData uri="http://schemas.openxmlformats.org/drawingml/2006/table">
            <a:tbl>
              <a:tblPr>
                <a:tableStyleId>{35758FB7-9AC5-4552-8A53-C91805E547FA}</a:tableStyleId>
              </a:tblPr>
              <a:tblGrid>
                <a:gridCol w="595336"/>
                <a:gridCol w="1064514"/>
                <a:gridCol w="825127"/>
                <a:gridCol w="959450"/>
                <a:gridCol w="777154"/>
                <a:gridCol w="997828"/>
                <a:gridCol w="422157"/>
                <a:gridCol w="393374"/>
                <a:gridCol w="508508"/>
                <a:gridCol w="393374"/>
                <a:gridCol w="431751"/>
                <a:gridCol w="364591"/>
                <a:gridCol w="374184"/>
                <a:gridCol w="363551"/>
              </a:tblGrid>
              <a:tr h="516645">
                <a:tc gridSpan="14">
                  <a:txBody>
                    <a:bodyPr/>
                    <a:lstStyle/>
                    <a:p>
                      <a:pPr algn="ctr" fontAlgn="ctr"/>
                      <a:r>
                        <a:rPr lang="en-ZA" sz="1800" b="1" i="0" u="none" strike="noStrike" dirty="0" smtClean="0">
                          <a:solidFill>
                            <a:srgbClr val="000000"/>
                          </a:solidFill>
                          <a:effectLst/>
                          <a:latin typeface="Calibri"/>
                        </a:rPr>
                        <a:t>Ecological Score : Example for EWR site 2</a:t>
                      </a:r>
                      <a:endParaRPr lang="en-GB" sz="1800" b="1" i="0" u="none" strike="noStrike" dirty="0">
                        <a:solidFill>
                          <a:srgbClr val="000000"/>
                        </a:solidFill>
                        <a:effectLst/>
                        <a:latin typeface="Calibri"/>
                      </a:endParaRPr>
                    </a:p>
                  </a:txBody>
                  <a:tcPr marL="0" marR="0" marT="0" marB="0" anchor="ctr"/>
                </a:tc>
                <a:tc hMerge="1">
                  <a:txBody>
                    <a:bodyPr/>
                    <a:lstStyle/>
                    <a:p>
                      <a:pPr algn="l" fontAlgn="b"/>
                      <a:endParaRPr lang="en-GB" sz="1200" b="1" i="0" u="none" strike="noStrike" dirty="0">
                        <a:solidFill>
                          <a:srgbClr val="000000"/>
                        </a:solidFill>
                        <a:effectLst/>
                        <a:latin typeface="Calibri"/>
                      </a:endParaRPr>
                    </a:p>
                  </a:txBody>
                  <a:tcPr marL="0" marR="0" marT="0" marB="0" anchor="b">
                    <a:solidFill>
                      <a:schemeClr val="accent6">
                        <a:lumMod val="40000"/>
                        <a:lumOff val="60000"/>
                      </a:schemeClr>
                    </a:solidFill>
                  </a:tcPr>
                </a:tc>
                <a:tc hMerge="1">
                  <a:txBody>
                    <a:bodyPr/>
                    <a:lstStyle/>
                    <a:p>
                      <a:endParaRPr lang="en-GB"/>
                    </a:p>
                  </a:txBody>
                  <a:tcPr/>
                </a:tc>
                <a:tc hMerge="1">
                  <a:txBody>
                    <a:bodyPr/>
                    <a:lstStyle/>
                    <a:p>
                      <a:pPr algn="l" fontAlgn="b"/>
                      <a:endParaRPr lang="en-GB" sz="1200" b="1" i="0" u="none" strike="noStrike" dirty="0">
                        <a:solidFill>
                          <a:srgbClr val="000000"/>
                        </a:solidFill>
                        <a:effectLst/>
                        <a:latin typeface="Calibri"/>
                      </a:endParaRPr>
                    </a:p>
                  </a:txBody>
                  <a:tcPr marL="0" marR="0" marT="0" marB="0" anchor="b">
                    <a:solidFill>
                      <a:schemeClr val="accent3">
                        <a:lumMod val="40000"/>
                        <a:lumOff val="60000"/>
                      </a:schemeClr>
                    </a:solidFill>
                  </a:tcPr>
                </a:tc>
                <a:tc hMerge="1">
                  <a:txBody>
                    <a:bodyPr/>
                    <a:lstStyle/>
                    <a:p>
                      <a:endParaRPr lang="en-GB"/>
                    </a:p>
                  </a:txBody>
                  <a:tcPr/>
                </a:tc>
                <a:tc hMerge="1">
                  <a:txBody>
                    <a:bodyPr/>
                    <a:lstStyle/>
                    <a:p>
                      <a:endParaRPr lang="en-GB"/>
                    </a:p>
                  </a:txBody>
                  <a:tcPr/>
                </a:tc>
                <a:tc hMerge="1">
                  <a:txBody>
                    <a:bodyPr/>
                    <a:lstStyle/>
                    <a:p>
                      <a:pPr algn="l" fontAlgn="b"/>
                      <a:endParaRPr lang="en-GB" sz="1200" b="1" i="0" u="none" strike="noStrike" dirty="0">
                        <a:solidFill>
                          <a:srgbClr val="000000"/>
                        </a:solidFill>
                        <a:effectLst/>
                        <a:latin typeface="Calibri"/>
                      </a:endParaRPr>
                    </a:p>
                  </a:txBody>
                  <a:tcPr marL="0" marR="0" marT="0" marB="0" anchor="b">
                    <a:solidFill>
                      <a:schemeClr val="accent2">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1200" b="1" i="0" u="none" strike="noStrike" dirty="0">
                        <a:solidFill>
                          <a:srgbClr val="000000"/>
                        </a:solidFill>
                        <a:effectLst/>
                        <a:latin typeface="Calibri"/>
                      </a:endParaRPr>
                    </a:p>
                  </a:txBody>
                  <a:tcPr marL="0" marR="0" marT="0" marB="0" anchor="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44430">
                <a:tc rowSpan="3">
                  <a:txBody>
                    <a:bodyPr/>
                    <a:lstStyle/>
                    <a:p>
                      <a:pPr algn="ctr" fontAlgn="ctr"/>
                      <a:r>
                        <a:rPr lang="en-GB" sz="1400" b="1" u="none" strike="noStrike" dirty="0" smtClean="0">
                          <a:effectLst/>
                        </a:rPr>
                        <a:t>Node</a:t>
                      </a:r>
                      <a:endParaRPr lang="en-GB" sz="1400" b="1" i="0" u="none" strike="noStrike" dirty="0">
                        <a:solidFill>
                          <a:srgbClr val="000000"/>
                        </a:solidFill>
                        <a:effectLst/>
                        <a:latin typeface="Calibri"/>
                      </a:endParaRPr>
                    </a:p>
                  </a:txBody>
                  <a:tcPr marL="0" marR="0" marT="0" marB="0" anchor="ctr"/>
                </a:tc>
                <a:tc gridSpan="2">
                  <a:txBody>
                    <a:bodyPr/>
                    <a:lstStyle/>
                    <a:p>
                      <a:pPr algn="l" fontAlgn="b"/>
                      <a:r>
                        <a:rPr lang="en-GB" sz="1400" b="1" u="none" strike="noStrike" dirty="0">
                          <a:effectLst/>
                        </a:rPr>
                        <a:t>Weights</a:t>
                      </a:r>
                      <a:r>
                        <a:rPr lang="en-GB" sz="1400" b="1" u="none" strike="noStrike" dirty="0" smtClean="0">
                          <a:effectLst/>
                        </a:rPr>
                        <a:t>:</a:t>
                      </a:r>
                      <a:endParaRPr lang="en-GB"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gridSpan="3">
                  <a:txBody>
                    <a:bodyPr/>
                    <a:lstStyle/>
                    <a:p>
                      <a:pPr algn="l" fontAlgn="b"/>
                      <a:r>
                        <a:rPr lang="en-GB" sz="1400" b="1" u="none" strike="noStrike" dirty="0" smtClean="0">
                          <a:effectLst/>
                        </a:rPr>
                        <a:t>Weight Normalisation:</a:t>
                      </a:r>
                      <a:r>
                        <a:rPr lang="en-GB" sz="1400" b="1" u="none" strike="noStrike" dirty="0">
                          <a:effectLst/>
                        </a:rPr>
                        <a:t> </a:t>
                      </a:r>
                      <a:endParaRPr lang="en-GB" sz="1400" b="1" i="0" u="none" strike="noStrike" dirty="0">
                        <a:solidFill>
                          <a:srgbClr val="000000"/>
                        </a:solidFill>
                        <a:effectLst/>
                        <a:latin typeface="Calibri"/>
                      </a:endParaRPr>
                    </a:p>
                  </a:txBody>
                  <a:tcPr marL="0" marR="0" marT="0" marB="0" anchor="ctr">
                    <a:solidFill>
                      <a:schemeClr val="accent3">
                        <a:lumMod val="40000"/>
                        <a:lumOff val="60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gridSpan="4">
                  <a:txBody>
                    <a:bodyPr/>
                    <a:lstStyle/>
                    <a:p>
                      <a:pPr algn="l" fontAlgn="b"/>
                      <a:r>
                        <a:rPr lang="en-GB" sz="1400" b="1" u="none" strike="noStrike" dirty="0">
                          <a:effectLst/>
                        </a:rPr>
                        <a:t>Scenario Rating:</a:t>
                      </a:r>
                      <a:endParaRPr lang="en-GB" sz="1400" b="1" i="0" u="none" strike="noStrike" dirty="0">
                        <a:solidFill>
                          <a:srgbClr val="000000"/>
                        </a:solidFill>
                        <a:effectLst/>
                        <a:latin typeface="Calibri"/>
                      </a:endParaRPr>
                    </a:p>
                  </a:txBody>
                  <a:tcPr marL="0" marR="0" marT="0" marB="0" anchor="ctr">
                    <a:solidFill>
                      <a:schemeClr val="accent2">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l" fontAlgn="b"/>
                      <a:r>
                        <a:rPr lang="en-GB" sz="1400" b="1" u="none" strike="noStrike" dirty="0" smtClean="0">
                          <a:effectLst/>
                        </a:rPr>
                        <a:t>Scenario </a:t>
                      </a:r>
                      <a:r>
                        <a:rPr lang="en-GB" sz="1400" b="1" u="none" strike="noStrike" dirty="0">
                          <a:effectLst/>
                        </a:rPr>
                        <a:t>Score:</a:t>
                      </a:r>
                      <a:endParaRPr lang="en-GB" sz="1400" b="1" i="0" u="none" strike="noStrike" dirty="0">
                        <a:solidFill>
                          <a:srgbClr val="000000"/>
                        </a:solidFill>
                        <a:effectLst/>
                        <a:latin typeface="Calibri"/>
                      </a:endParaRPr>
                    </a:p>
                  </a:txBody>
                  <a:tcPr marL="0" marR="0" marT="0" marB="0" anchor="ctr">
                    <a:solidFill>
                      <a:schemeClr val="bg1">
                        <a:lumMod val="85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endParaRPr lang="en-GB"/>
                    </a:p>
                  </a:txBody>
                  <a:tcPr/>
                </a:tc>
              </a:tr>
              <a:tr h="688861">
                <a:tc vMerge="1">
                  <a:txBody>
                    <a:bodyPr/>
                    <a:lstStyle/>
                    <a:p>
                      <a:endParaRPr lang="en-GB"/>
                    </a:p>
                  </a:txBody>
                  <a:tcPr/>
                </a:tc>
                <a:tc>
                  <a:txBody>
                    <a:bodyPr/>
                    <a:lstStyle/>
                    <a:p>
                      <a:pPr algn="ctr" fontAlgn="b"/>
                      <a:r>
                        <a:rPr lang="en-GB" sz="1400" b="1" u="none" strike="noStrike" dirty="0">
                          <a:effectLst/>
                        </a:rPr>
                        <a:t>Importance</a:t>
                      </a:r>
                      <a:endParaRPr lang="en-GB"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tc>
                  <a:txBody>
                    <a:bodyPr/>
                    <a:lstStyle/>
                    <a:p>
                      <a:pPr algn="ctr" fontAlgn="b"/>
                      <a:r>
                        <a:rPr lang="en-GB" sz="1400" b="1" u="none" strike="noStrike" dirty="0">
                          <a:effectLst/>
                        </a:rPr>
                        <a:t>Length</a:t>
                      </a:r>
                      <a:endParaRPr lang="en-GB"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tc>
                  <a:txBody>
                    <a:bodyPr/>
                    <a:lstStyle/>
                    <a:p>
                      <a:pPr algn="ctr" fontAlgn="b"/>
                      <a:r>
                        <a:rPr lang="en-GB" sz="1400" b="1" u="none" strike="noStrike" dirty="0">
                          <a:effectLst/>
                        </a:rPr>
                        <a:t>Importance</a:t>
                      </a:r>
                      <a:endParaRPr lang="en-GB" sz="1400" b="1" i="0" u="none" strike="noStrike" dirty="0">
                        <a:solidFill>
                          <a:srgbClr val="000000"/>
                        </a:solidFill>
                        <a:effectLst/>
                        <a:latin typeface="Calibri"/>
                      </a:endParaRPr>
                    </a:p>
                  </a:txBody>
                  <a:tcPr marL="0" marR="0" marT="0" marB="0" anchor="ctr">
                    <a:solidFill>
                      <a:schemeClr val="accent3">
                        <a:lumMod val="40000"/>
                        <a:lumOff val="60000"/>
                      </a:schemeClr>
                    </a:solidFill>
                  </a:tcPr>
                </a:tc>
                <a:tc>
                  <a:txBody>
                    <a:bodyPr/>
                    <a:lstStyle/>
                    <a:p>
                      <a:pPr algn="ctr" fontAlgn="b"/>
                      <a:r>
                        <a:rPr lang="en-GB" sz="1400" b="1" u="none" strike="noStrike" dirty="0">
                          <a:effectLst/>
                        </a:rPr>
                        <a:t>Length</a:t>
                      </a:r>
                      <a:endParaRPr lang="en-GB" sz="1400" b="1" i="0" u="none" strike="noStrike" dirty="0">
                        <a:solidFill>
                          <a:srgbClr val="000000"/>
                        </a:solidFill>
                        <a:effectLst/>
                        <a:latin typeface="Calibri"/>
                      </a:endParaRPr>
                    </a:p>
                  </a:txBody>
                  <a:tcPr marL="0" marR="0" marT="0" marB="0" anchor="ctr">
                    <a:solidFill>
                      <a:schemeClr val="accent3">
                        <a:lumMod val="40000"/>
                        <a:lumOff val="60000"/>
                      </a:schemeClr>
                    </a:solidFill>
                  </a:tcPr>
                </a:tc>
                <a:tc>
                  <a:txBody>
                    <a:bodyPr/>
                    <a:lstStyle/>
                    <a:p>
                      <a:pPr algn="ctr" fontAlgn="b"/>
                      <a:r>
                        <a:rPr lang="en-GB" sz="1400" b="1" u="none" strike="noStrike" dirty="0">
                          <a:effectLst/>
                        </a:rPr>
                        <a:t>Combined</a:t>
                      </a:r>
                      <a:endParaRPr lang="en-GB" sz="1400" b="1" i="0" u="none" strike="noStrike" dirty="0">
                        <a:solidFill>
                          <a:srgbClr val="000000"/>
                        </a:solidFill>
                        <a:effectLst/>
                        <a:latin typeface="Calibri"/>
                      </a:endParaRPr>
                    </a:p>
                  </a:txBody>
                  <a:tcPr marL="0" marR="0" marT="0" marB="0" anchor="ctr">
                    <a:solidFill>
                      <a:schemeClr val="accent3">
                        <a:lumMod val="40000"/>
                        <a:lumOff val="60000"/>
                      </a:schemeClr>
                    </a:solidFill>
                  </a:tcPr>
                </a:tc>
                <a:tc gridSpan="4">
                  <a:txBody>
                    <a:bodyPr/>
                    <a:lstStyle/>
                    <a:p>
                      <a:pPr algn="ctr" fontAlgn="b"/>
                      <a:r>
                        <a:rPr lang="en-GB" sz="1400" b="1" u="none" strike="noStrike" dirty="0">
                          <a:effectLst/>
                        </a:rPr>
                        <a:t> </a:t>
                      </a:r>
                      <a:endParaRPr lang="en-GB" sz="1400" b="1" i="0" u="none" strike="noStrike" dirty="0">
                        <a:solidFill>
                          <a:srgbClr val="000000"/>
                        </a:solidFill>
                        <a:effectLst/>
                        <a:latin typeface="Calibri"/>
                      </a:endParaRPr>
                    </a:p>
                    <a:p>
                      <a:pPr algn="ctr"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ctr">
                    <a:solidFill>
                      <a:schemeClr val="accent2">
                        <a:lumMod val="40000"/>
                        <a:lumOff val="60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gridSpan="4">
                  <a:txBody>
                    <a:bodyPr/>
                    <a:lstStyle/>
                    <a:p>
                      <a:pPr algn="ctr" fontAlgn="b"/>
                      <a:r>
                        <a:rPr lang="en-GB" sz="1400" b="1" u="none" strike="noStrike" dirty="0">
                          <a:effectLst/>
                        </a:rPr>
                        <a:t> </a:t>
                      </a:r>
                      <a:endParaRPr lang="en-GB" sz="1400" b="1" i="0" u="none" strike="noStrike" dirty="0">
                        <a:solidFill>
                          <a:srgbClr val="000000"/>
                        </a:solidFill>
                        <a:effectLst/>
                        <a:latin typeface="Calibri"/>
                      </a:endParaRPr>
                    </a:p>
                    <a:p>
                      <a:pPr algn="ctr"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ctr">
                    <a:solidFill>
                      <a:schemeClr val="bg1">
                        <a:lumMod val="85000"/>
                      </a:schemeClr>
                    </a:solidFill>
                  </a:tcPr>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c hMerge="1">
                  <a:txBody>
                    <a:bodyPr/>
                    <a:lstStyle/>
                    <a:p>
                      <a:pPr algn="l" fontAlgn="b"/>
                      <a:endParaRPr lang="en-GB" sz="1200" b="1" i="0" u="none" strike="noStrike" dirty="0">
                        <a:solidFill>
                          <a:srgbClr val="000000"/>
                        </a:solidFill>
                        <a:effectLst/>
                        <a:latin typeface="Calibri"/>
                      </a:endParaRPr>
                    </a:p>
                  </a:txBody>
                  <a:tcPr marL="0" marR="0" marT="0" marB="0" anchor="b"/>
                </a:tc>
              </a:tr>
              <a:tr h="344430">
                <a:tc vMerge="1">
                  <a:txBody>
                    <a:bodyPr/>
                    <a:lstStyle/>
                    <a:p>
                      <a:endParaRPr lang="en-GB"/>
                    </a:p>
                  </a:txBody>
                  <a:tcPr/>
                </a:tc>
                <a:tc>
                  <a:txBody>
                    <a:bodyPr/>
                    <a:lstStyle/>
                    <a:p>
                      <a:pPr algn="ctr"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GB" sz="1400" b="1" u="none" strike="noStrike" dirty="0">
                          <a:effectLst/>
                        </a:rPr>
                        <a:t>(km)</a:t>
                      </a:r>
                      <a:endParaRPr lang="en-GB" sz="14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GB" sz="1400" b="1" u="none" strike="noStrike" dirty="0">
                          <a:effectLst/>
                        </a:rPr>
                        <a:t>1</a:t>
                      </a:r>
                      <a:endParaRPr lang="en-GB" sz="1400" b="1" i="0" u="none" strike="noStrike" dirty="0">
                        <a:solidFill>
                          <a:srgbClr val="000000"/>
                        </a:solidFill>
                        <a:effectLst/>
                        <a:latin typeface="Calibri"/>
                      </a:endParaRPr>
                    </a:p>
                  </a:txBody>
                  <a:tcPr marL="0" marR="0" marT="0" marB="0" anchor="b">
                    <a:solidFill>
                      <a:srgbClr val="FFFF00"/>
                    </a:solidFill>
                  </a:tcPr>
                </a:tc>
                <a:tc>
                  <a:txBody>
                    <a:bodyPr/>
                    <a:lstStyle/>
                    <a:p>
                      <a:pPr algn="ctr" fontAlgn="b"/>
                      <a:r>
                        <a:rPr lang="en-GB" sz="1400" b="1" u="none" strike="noStrike" dirty="0">
                          <a:effectLst/>
                        </a:rPr>
                        <a:t>0</a:t>
                      </a:r>
                      <a:endParaRPr lang="en-GB" sz="1400" b="1" i="0" u="none" strike="noStrike" dirty="0">
                        <a:solidFill>
                          <a:srgbClr val="000000"/>
                        </a:solidFill>
                        <a:effectLst/>
                        <a:latin typeface="Calibri"/>
                      </a:endParaRPr>
                    </a:p>
                  </a:txBody>
                  <a:tcPr marL="0" marR="0" marT="0" marB="0" anchor="b">
                    <a:solidFill>
                      <a:srgbClr val="FFFF00"/>
                    </a:solidFill>
                  </a:tcPr>
                </a:tc>
                <a:tc>
                  <a:txBody>
                    <a:bodyPr/>
                    <a:lstStyle/>
                    <a:p>
                      <a:pPr algn="ctr"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b">
                    <a:solidFill>
                      <a:schemeClr val="accent3">
                        <a:lumMod val="40000"/>
                        <a:lumOff val="60000"/>
                      </a:schemeClr>
                    </a:solidFill>
                  </a:tcPr>
                </a:tc>
                <a:tc>
                  <a:txBody>
                    <a:bodyPr/>
                    <a:lstStyle/>
                    <a:p>
                      <a:pPr algn="ctr" fontAlgn="b"/>
                      <a:r>
                        <a:rPr lang="en-GB" sz="1400" b="1" u="none" strike="noStrike" dirty="0">
                          <a:effectLst/>
                        </a:rPr>
                        <a:t>3</a:t>
                      </a:r>
                      <a:endParaRPr lang="en-GB" sz="14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ctr" fontAlgn="b"/>
                      <a:r>
                        <a:rPr lang="en-GB" sz="1400" b="1" u="none" strike="noStrike" dirty="0">
                          <a:effectLst/>
                        </a:rPr>
                        <a:t>41</a:t>
                      </a:r>
                      <a:endParaRPr lang="en-GB" sz="14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ctr" fontAlgn="b"/>
                      <a:r>
                        <a:rPr lang="en-GB" sz="1400" b="1" u="none" strike="noStrike" dirty="0">
                          <a:effectLst/>
                        </a:rPr>
                        <a:t>42</a:t>
                      </a:r>
                      <a:endParaRPr lang="en-GB" sz="14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ctr" fontAlgn="b"/>
                      <a:r>
                        <a:rPr lang="en-GB" sz="1400" b="1" u="none" strike="noStrike" dirty="0">
                          <a:effectLst/>
                        </a:rPr>
                        <a:t>43</a:t>
                      </a:r>
                      <a:endParaRPr lang="en-GB" sz="14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ctr" fontAlgn="b"/>
                      <a:r>
                        <a:rPr lang="en-GB" sz="1400" b="1" u="none" strike="noStrike" dirty="0">
                          <a:effectLst/>
                        </a:rPr>
                        <a:t>3</a:t>
                      </a:r>
                      <a:endParaRPr lang="en-GB" sz="1400" b="1" i="0" u="none" strike="noStrike" dirty="0">
                        <a:solidFill>
                          <a:srgbClr val="000000"/>
                        </a:solidFill>
                        <a:effectLst/>
                        <a:latin typeface="Calibri"/>
                      </a:endParaRPr>
                    </a:p>
                  </a:txBody>
                  <a:tcPr marL="0" marR="0" marT="0" marB="0" anchor="b">
                    <a:solidFill>
                      <a:schemeClr val="bg1">
                        <a:lumMod val="85000"/>
                      </a:schemeClr>
                    </a:solidFill>
                  </a:tcPr>
                </a:tc>
                <a:tc>
                  <a:txBody>
                    <a:bodyPr/>
                    <a:lstStyle/>
                    <a:p>
                      <a:pPr algn="ctr" fontAlgn="b"/>
                      <a:r>
                        <a:rPr lang="en-GB" sz="1400" b="1" u="none" strike="noStrike" dirty="0">
                          <a:effectLst/>
                        </a:rPr>
                        <a:t>41</a:t>
                      </a:r>
                      <a:endParaRPr lang="en-GB" sz="1400" b="1" i="0" u="none" strike="noStrike" dirty="0">
                        <a:solidFill>
                          <a:srgbClr val="000000"/>
                        </a:solidFill>
                        <a:effectLst/>
                        <a:latin typeface="Calibri"/>
                      </a:endParaRPr>
                    </a:p>
                  </a:txBody>
                  <a:tcPr marL="0" marR="0" marT="0" marB="0" anchor="b">
                    <a:solidFill>
                      <a:schemeClr val="bg1">
                        <a:lumMod val="85000"/>
                      </a:schemeClr>
                    </a:solidFill>
                  </a:tcPr>
                </a:tc>
                <a:tc>
                  <a:txBody>
                    <a:bodyPr/>
                    <a:lstStyle/>
                    <a:p>
                      <a:pPr algn="ctr" fontAlgn="b"/>
                      <a:r>
                        <a:rPr lang="en-GB" sz="1400" b="1" u="none" strike="noStrike" dirty="0">
                          <a:effectLst/>
                        </a:rPr>
                        <a:t>42</a:t>
                      </a:r>
                      <a:endParaRPr lang="en-GB" sz="1400" b="1" i="0" u="none" strike="noStrike" dirty="0">
                        <a:solidFill>
                          <a:srgbClr val="000000"/>
                        </a:solidFill>
                        <a:effectLst/>
                        <a:latin typeface="Calibri"/>
                      </a:endParaRPr>
                    </a:p>
                  </a:txBody>
                  <a:tcPr marL="0" marR="0" marT="0" marB="0" anchor="b">
                    <a:solidFill>
                      <a:schemeClr val="bg1">
                        <a:lumMod val="85000"/>
                      </a:schemeClr>
                    </a:solidFill>
                  </a:tcPr>
                </a:tc>
                <a:tc>
                  <a:txBody>
                    <a:bodyPr/>
                    <a:lstStyle/>
                    <a:p>
                      <a:pPr algn="ctr" fontAlgn="b"/>
                      <a:r>
                        <a:rPr lang="en-GB" sz="1400" b="1" u="none" strike="noStrike" dirty="0">
                          <a:effectLst/>
                        </a:rPr>
                        <a:t>43</a:t>
                      </a:r>
                      <a:endParaRPr lang="en-GB" sz="1400" b="1" i="0" u="none" strike="noStrike" dirty="0">
                        <a:solidFill>
                          <a:srgbClr val="000000"/>
                        </a:solidFill>
                        <a:effectLst/>
                        <a:latin typeface="Calibri"/>
                      </a:endParaRPr>
                    </a:p>
                  </a:txBody>
                  <a:tcPr marL="0" marR="0" marT="0" marB="0" anchor="b">
                    <a:solidFill>
                      <a:schemeClr val="bg1">
                        <a:lumMod val="85000"/>
                      </a:schemeClr>
                    </a:solidFill>
                  </a:tcPr>
                </a:tc>
              </a:tr>
              <a:tr h="688861">
                <a:tc>
                  <a:txBody>
                    <a:bodyPr/>
                    <a:lstStyle/>
                    <a:p>
                      <a:pPr algn="l" fontAlgn="b"/>
                      <a:r>
                        <a:rPr lang="en-GB" sz="1400" u="none" strike="noStrike" dirty="0" smtClean="0">
                          <a:effectLst/>
                        </a:rPr>
                        <a:t>EWR2</a:t>
                      </a:r>
                      <a:endParaRPr lang="en-GB" sz="1400" b="0" i="0" u="none" strike="noStrike" dirty="0">
                        <a:solidFill>
                          <a:srgbClr val="000000"/>
                        </a:solidFill>
                        <a:effectLst/>
                        <a:latin typeface="Calibri"/>
                      </a:endParaRPr>
                    </a:p>
                  </a:txBody>
                  <a:tcPr marL="0" marR="0" marT="0" marB="0" anchor="ctr"/>
                </a:tc>
                <a:tc>
                  <a:txBody>
                    <a:bodyPr/>
                    <a:lstStyle/>
                    <a:p>
                      <a:pPr algn="ctr" fontAlgn="b"/>
                      <a:r>
                        <a:rPr lang="en-GB" sz="1600" b="0" i="0" u="none" strike="noStrike">
                          <a:solidFill>
                            <a:schemeClr val="tx1"/>
                          </a:solidFill>
                          <a:effectLst/>
                          <a:latin typeface="Calibri"/>
                        </a:rPr>
                        <a:t>667</a:t>
                      </a:r>
                    </a:p>
                  </a:txBody>
                  <a:tcPr marL="0" marR="0" marT="0" marB="0" anchor="ctr">
                    <a:solidFill>
                      <a:schemeClr val="accent6">
                        <a:lumMod val="40000"/>
                        <a:lumOff val="60000"/>
                      </a:schemeClr>
                    </a:solidFill>
                  </a:tcPr>
                </a:tc>
                <a:tc>
                  <a:txBody>
                    <a:bodyPr/>
                    <a:lstStyle/>
                    <a:p>
                      <a:pPr algn="ctr" fontAlgn="b"/>
                      <a:r>
                        <a:rPr lang="en-GB" sz="1600" b="0" i="0" u="none" strike="noStrike">
                          <a:solidFill>
                            <a:schemeClr val="tx1"/>
                          </a:solidFill>
                          <a:effectLst/>
                          <a:latin typeface="Calibri"/>
                        </a:rPr>
                        <a:t>8.3</a:t>
                      </a:r>
                    </a:p>
                  </a:txBody>
                  <a:tcPr marL="0" marR="0" marT="0" marB="0" anchor="ctr">
                    <a:solidFill>
                      <a:schemeClr val="accent6">
                        <a:lumMod val="40000"/>
                        <a:lumOff val="60000"/>
                      </a:schemeClr>
                    </a:solidFill>
                  </a:tcPr>
                </a:tc>
                <a:tc>
                  <a:txBody>
                    <a:bodyPr/>
                    <a:lstStyle/>
                    <a:p>
                      <a:pPr algn="ctr" fontAlgn="b"/>
                      <a:r>
                        <a:rPr lang="en-GB" sz="1600" b="0" i="0" u="none" strike="noStrike">
                          <a:solidFill>
                            <a:schemeClr val="tx1"/>
                          </a:solidFill>
                          <a:effectLst/>
                          <a:latin typeface="Calibri"/>
                        </a:rPr>
                        <a:t>0.65</a:t>
                      </a:r>
                    </a:p>
                  </a:txBody>
                  <a:tcPr marL="0" marR="0" marT="0" marB="0" anchor="ctr">
                    <a:solidFill>
                      <a:schemeClr val="accent3">
                        <a:lumMod val="40000"/>
                        <a:lumOff val="60000"/>
                      </a:schemeClr>
                    </a:solidFill>
                  </a:tcPr>
                </a:tc>
                <a:tc>
                  <a:txBody>
                    <a:bodyPr/>
                    <a:lstStyle/>
                    <a:p>
                      <a:pPr algn="ctr" fontAlgn="b"/>
                      <a:r>
                        <a:rPr lang="en-GB" sz="1600" b="0" i="0" u="none" strike="noStrike">
                          <a:solidFill>
                            <a:schemeClr val="tx1"/>
                          </a:solidFill>
                          <a:effectLst/>
                          <a:latin typeface="Calibri"/>
                        </a:rPr>
                        <a:t>0.01</a:t>
                      </a:r>
                    </a:p>
                  </a:txBody>
                  <a:tcPr marL="0" marR="0" marT="0" marB="0" anchor="ctr">
                    <a:solidFill>
                      <a:schemeClr val="accent3">
                        <a:lumMod val="40000"/>
                        <a:lumOff val="60000"/>
                      </a:schemeClr>
                    </a:solidFill>
                  </a:tcPr>
                </a:tc>
                <a:tc>
                  <a:txBody>
                    <a:bodyPr/>
                    <a:lstStyle/>
                    <a:p>
                      <a:pPr algn="ctr" fontAlgn="b"/>
                      <a:r>
                        <a:rPr lang="en-GB" sz="1600" b="0" i="0" u="none" strike="noStrike">
                          <a:solidFill>
                            <a:schemeClr val="tx1"/>
                          </a:solidFill>
                          <a:effectLst/>
                          <a:latin typeface="Calibri"/>
                        </a:rPr>
                        <a:t>0.65</a:t>
                      </a:r>
                    </a:p>
                  </a:txBody>
                  <a:tcPr marL="0" marR="0" marT="0" marB="0" anchor="ctr">
                    <a:solidFill>
                      <a:schemeClr val="accent3">
                        <a:lumMod val="40000"/>
                        <a:lumOff val="60000"/>
                      </a:schemeClr>
                    </a:solidFill>
                  </a:tcPr>
                </a:tc>
                <a:tc>
                  <a:txBody>
                    <a:bodyPr/>
                    <a:lstStyle/>
                    <a:p>
                      <a:pPr algn="ctr" fontAlgn="b"/>
                      <a:r>
                        <a:rPr lang="en-GB" sz="1400" b="0" i="0" u="none" strike="noStrike" dirty="0">
                          <a:solidFill>
                            <a:schemeClr val="tx1"/>
                          </a:solidFill>
                          <a:effectLst/>
                          <a:latin typeface="Calibri"/>
                        </a:rPr>
                        <a:t>0.78</a:t>
                      </a:r>
                    </a:p>
                  </a:txBody>
                  <a:tcPr marL="0" marR="0" marT="0" marB="0" anchor="ctr">
                    <a:solidFill>
                      <a:schemeClr val="accent2">
                        <a:lumMod val="40000"/>
                        <a:lumOff val="60000"/>
                      </a:schemeClr>
                    </a:solidFill>
                  </a:tcPr>
                </a:tc>
                <a:tc>
                  <a:txBody>
                    <a:bodyPr/>
                    <a:lstStyle/>
                    <a:p>
                      <a:pPr algn="ctr" fontAlgn="b"/>
                      <a:r>
                        <a:rPr lang="en-GB" sz="1400" b="0" i="0" u="none" strike="noStrike" dirty="0">
                          <a:solidFill>
                            <a:schemeClr val="tx1"/>
                          </a:solidFill>
                          <a:effectLst/>
                          <a:latin typeface="Calibri"/>
                        </a:rPr>
                        <a:t>1.00</a:t>
                      </a:r>
                    </a:p>
                  </a:txBody>
                  <a:tcPr marL="0" marR="0" marT="0" marB="0" anchor="ctr">
                    <a:solidFill>
                      <a:schemeClr val="accent2">
                        <a:lumMod val="40000"/>
                        <a:lumOff val="60000"/>
                      </a:schemeClr>
                    </a:solidFill>
                  </a:tcPr>
                </a:tc>
                <a:tc>
                  <a:txBody>
                    <a:bodyPr/>
                    <a:lstStyle/>
                    <a:p>
                      <a:pPr algn="ctr" fontAlgn="b"/>
                      <a:r>
                        <a:rPr lang="en-GB" sz="1400" b="0" i="0" u="none" strike="noStrike" dirty="0">
                          <a:solidFill>
                            <a:schemeClr val="tx1"/>
                          </a:solidFill>
                          <a:effectLst/>
                          <a:latin typeface="Calibri"/>
                        </a:rPr>
                        <a:t>0.96</a:t>
                      </a:r>
                    </a:p>
                  </a:txBody>
                  <a:tcPr marL="0" marR="0" marT="0" marB="0" anchor="ctr">
                    <a:solidFill>
                      <a:schemeClr val="accent2">
                        <a:lumMod val="40000"/>
                        <a:lumOff val="60000"/>
                      </a:schemeClr>
                    </a:solidFill>
                  </a:tcPr>
                </a:tc>
                <a:tc>
                  <a:txBody>
                    <a:bodyPr/>
                    <a:lstStyle/>
                    <a:p>
                      <a:pPr algn="ctr" fontAlgn="b"/>
                      <a:r>
                        <a:rPr lang="en-GB" sz="1400" b="0" i="0" u="none" strike="noStrike" dirty="0">
                          <a:solidFill>
                            <a:schemeClr val="tx1"/>
                          </a:solidFill>
                          <a:effectLst/>
                          <a:latin typeface="Calibri"/>
                        </a:rPr>
                        <a:t>0.96</a:t>
                      </a:r>
                    </a:p>
                  </a:txBody>
                  <a:tcPr marL="0" marR="0" marT="0" marB="0" anchor="ctr">
                    <a:solidFill>
                      <a:schemeClr val="accent2">
                        <a:lumMod val="40000"/>
                        <a:lumOff val="60000"/>
                      </a:schemeClr>
                    </a:solidFill>
                  </a:tcPr>
                </a:tc>
                <a:tc>
                  <a:txBody>
                    <a:bodyPr/>
                    <a:lstStyle/>
                    <a:p>
                      <a:pPr algn="ctr" fontAlgn="b"/>
                      <a:r>
                        <a:rPr lang="en-GB" sz="1400" b="0" i="0" u="none" strike="noStrike" dirty="0">
                          <a:solidFill>
                            <a:schemeClr val="tx1"/>
                          </a:solidFill>
                          <a:effectLst/>
                          <a:latin typeface="Calibri"/>
                        </a:rPr>
                        <a:t>0.51</a:t>
                      </a:r>
                    </a:p>
                  </a:txBody>
                  <a:tcPr marL="0" marR="0" marT="0" marB="0" anchor="ctr">
                    <a:solidFill>
                      <a:schemeClr val="bg1">
                        <a:lumMod val="85000"/>
                      </a:schemeClr>
                    </a:solidFill>
                  </a:tcPr>
                </a:tc>
                <a:tc>
                  <a:txBody>
                    <a:bodyPr/>
                    <a:lstStyle/>
                    <a:p>
                      <a:pPr algn="ctr" fontAlgn="b"/>
                      <a:r>
                        <a:rPr lang="en-GB" sz="1400" b="0" i="0" u="none" strike="noStrike" dirty="0">
                          <a:solidFill>
                            <a:schemeClr val="tx1"/>
                          </a:solidFill>
                          <a:effectLst/>
                          <a:latin typeface="Calibri"/>
                        </a:rPr>
                        <a:t>0.65</a:t>
                      </a:r>
                    </a:p>
                  </a:txBody>
                  <a:tcPr marL="0" marR="0" marT="0" marB="0" anchor="ctr">
                    <a:solidFill>
                      <a:schemeClr val="bg1">
                        <a:lumMod val="85000"/>
                      </a:schemeClr>
                    </a:solidFill>
                  </a:tcPr>
                </a:tc>
                <a:tc>
                  <a:txBody>
                    <a:bodyPr/>
                    <a:lstStyle/>
                    <a:p>
                      <a:pPr algn="ctr" fontAlgn="b"/>
                      <a:r>
                        <a:rPr lang="en-GB" sz="1400" b="0" i="0" u="none" strike="noStrike" dirty="0">
                          <a:solidFill>
                            <a:schemeClr val="tx1"/>
                          </a:solidFill>
                          <a:effectLst/>
                          <a:latin typeface="Calibri"/>
                        </a:rPr>
                        <a:t>0.63</a:t>
                      </a:r>
                    </a:p>
                  </a:txBody>
                  <a:tcPr marL="0" marR="0" marT="0" marB="0" anchor="ctr">
                    <a:solidFill>
                      <a:schemeClr val="bg1">
                        <a:lumMod val="85000"/>
                      </a:schemeClr>
                    </a:solidFill>
                  </a:tcPr>
                </a:tc>
                <a:tc>
                  <a:txBody>
                    <a:bodyPr/>
                    <a:lstStyle/>
                    <a:p>
                      <a:pPr algn="ctr" fontAlgn="b"/>
                      <a:r>
                        <a:rPr lang="en-GB" sz="1400" b="0" i="0" u="none" strike="noStrike" dirty="0">
                          <a:solidFill>
                            <a:schemeClr val="tx1"/>
                          </a:solidFill>
                          <a:effectLst/>
                          <a:latin typeface="Calibri"/>
                        </a:rPr>
                        <a:t>0.62</a:t>
                      </a:r>
                    </a:p>
                  </a:txBody>
                  <a:tcPr marL="0" marR="0" marT="0" marB="0" anchor="ctr">
                    <a:solidFill>
                      <a:schemeClr val="bg1">
                        <a:lumMod val="85000"/>
                      </a:schemeClr>
                    </a:solidFill>
                  </a:tcPr>
                </a:tc>
              </a:tr>
            </a:tbl>
          </a:graphicData>
        </a:graphic>
      </p:graphicFrame>
      <p:sp>
        <p:nvSpPr>
          <p:cNvPr id="16" name="Content Placeholder 2"/>
          <p:cNvSpPr txBox="1">
            <a:spLocks/>
          </p:cNvSpPr>
          <p:nvPr/>
        </p:nvSpPr>
        <p:spPr>
          <a:xfrm>
            <a:off x="437442" y="4131788"/>
            <a:ext cx="8229600" cy="1804556"/>
          </a:xfrm>
          <a:prstGeom prst="rect">
            <a:avLst/>
          </a:prstGeom>
          <a:solidFill>
            <a:schemeClr val="bg2"/>
          </a:solidFill>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sz="2400" dirty="0" smtClean="0">
                <a:solidFill>
                  <a:prstClr val="black"/>
                </a:solidFill>
              </a:rPr>
              <a:t>27 Biophysical Nodes including 2 EWR sites</a:t>
            </a:r>
          </a:p>
          <a:p>
            <a:r>
              <a:rPr lang="en-ZA" sz="2400" dirty="0" smtClean="0">
                <a:solidFill>
                  <a:prstClr val="black"/>
                </a:solidFill>
              </a:rPr>
              <a:t>Scores summed for all nodes for each scenario then applied in integrated calculation with all four variables.</a:t>
            </a:r>
          </a:p>
          <a:p>
            <a:endParaRPr lang="en-ZA" sz="2400" dirty="0" smtClean="0">
              <a:solidFill>
                <a:prstClr val="black"/>
              </a:solidFill>
            </a:endParaRPr>
          </a:p>
        </p:txBody>
      </p:sp>
    </p:spTree>
    <p:extLst>
      <p:ext uri="{BB962C8B-B14F-4D97-AF65-F5344CB8AC3E}">
        <p14:creationId xmlns:p14="http://schemas.microsoft.com/office/powerpoint/2010/main" val="29692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Futura Md BT" panose="020B0602020204020303" pitchFamily="34" charset="0"/>
              </a:rPr>
              <a:t>Variable Scores &amp; Weights</a:t>
            </a:r>
            <a:endParaRPr lang="en-GB" sz="3600" b="1" dirty="0">
              <a:latin typeface="Futura Md BT" panose="020B06020202040203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6076992"/>
              </p:ext>
            </p:extLst>
          </p:nvPr>
        </p:nvGraphicFramePr>
        <p:xfrm>
          <a:off x="558798" y="1356678"/>
          <a:ext cx="7714344" cy="2499620"/>
        </p:xfrm>
        <a:graphic>
          <a:graphicData uri="http://schemas.openxmlformats.org/drawingml/2006/table">
            <a:tbl>
              <a:tblPr>
                <a:tableStyleId>{22838BEF-8BB2-4498-84A7-C5851F593DF1}</a:tableStyleId>
              </a:tblPr>
              <a:tblGrid>
                <a:gridCol w="3882368"/>
                <a:gridCol w="957994"/>
                <a:gridCol w="957994"/>
                <a:gridCol w="957994"/>
                <a:gridCol w="957994"/>
              </a:tblGrid>
              <a:tr h="313303">
                <a:tc rowSpan="2">
                  <a:txBody>
                    <a:bodyPr/>
                    <a:lstStyle/>
                    <a:p>
                      <a:pPr algn="l" fontAlgn="b"/>
                      <a:r>
                        <a:rPr lang="en-ZA" sz="2400" b="1" i="0" u="none" strike="noStrike" dirty="0" smtClean="0">
                          <a:solidFill>
                            <a:srgbClr val="000000"/>
                          </a:solidFill>
                          <a:effectLst/>
                          <a:latin typeface="Calibri"/>
                        </a:rPr>
                        <a:t>Variables</a:t>
                      </a:r>
                      <a:endParaRPr lang="en-GB" sz="2400" b="1" i="0" u="none" strike="noStrike" dirty="0">
                        <a:solidFill>
                          <a:srgbClr val="000000"/>
                        </a:solidFill>
                        <a:effectLst/>
                        <a:latin typeface="Calibri"/>
                      </a:endParaRPr>
                    </a:p>
                  </a:txBody>
                  <a:tcPr marL="0" marR="0" marT="0" marB="0" anchor="ctr"/>
                </a:tc>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2000" b="1" u="none" strike="noStrike" dirty="0" smtClean="0">
                          <a:effectLst/>
                        </a:rPr>
                        <a:t>Scenarios</a:t>
                      </a:r>
                      <a:endParaRPr lang="en-GB" sz="2000" b="1" i="0" u="none" strike="noStrike" dirty="0" smtClean="0">
                        <a:solidFill>
                          <a:srgbClr val="000000"/>
                        </a:solidFill>
                        <a:effectLst/>
                        <a:latin typeface="+mn-lt"/>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tc>
              </a:tr>
              <a:tr h="219312">
                <a:tc vMerge="1">
                  <a:txBody>
                    <a:bodyPr/>
                    <a:lstStyle/>
                    <a:p>
                      <a:pPr algn="l" fontAlgn="b"/>
                      <a:endParaRPr lang="en-GB" sz="24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3</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41</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42</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43</a:t>
                      </a:r>
                      <a:endParaRPr lang="en-GB" sz="1600" b="1" i="0" u="none" strike="noStrike" dirty="0">
                        <a:solidFill>
                          <a:srgbClr val="000000"/>
                        </a:solidFill>
                        <a:effectLst/>
                        <a:latin typeface="Calibri"/>
                      </a:endParaRPr>
                    </a:p>
                  </a:txBody>
                  <a:tcPr marL="0" marR="0" marT="0" marB="0" anchor="b"/>
                </a:tc>
              </a:tr>
              <a:tr h="62661">
                <a:tc gridSpan="5">
                  <a:txBody>
                    <a:bodyPr/>
                    <a:lstStyle/>
                    <a:p>
                      <a:pPr algn="l" fontAlgn="b"/>
                      <a:endParaRPr lang="en-GB" sz="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c hMerge="1">
                  <a:txBody>
                    <a:bodyPr/>
                    <a:lstStyle/>
                    <a:p>
                      <a:pPr algn="ctr" fontAlgn="b"/>
                      <a:endParaRPr lang="en-GB" sz="2400" b="1" i="1" u="none" strike="noStrike" dirty="0">
                        <a:solidFill>
                          <a:srgbClr val="000000"/>
                        </a:solidFill>
                        <a:effectLst/>
                        <a:latin typeface="Calibri"/>
                      </a:endParaRPr>
                    </a:p>
                  </a:txBody>
                  <a:tcPr marL="0" marR="0" marT="0" marB="0" anchor="b"/>
                </a:tc>
              </a:tr>
              <a:tr h="375963">
                <a:tc>
                  <a:txBody>
                    <a:bodyPr/>
                    <a:lstStyle/>
                    <a:p>
                      <a:pPr algn="l" fontAlgn="b"/>
                      <a:r>
                        <a:rPr lang="en-GB" sz="2400" u="none" strike="noStrike" smtClean="0">
                          <a:effectLst/>
                        </a:rPr>
                        <a:t>Ecological  Status</a:t>
                      </a:r>
                      <a:endParaRPr lang="en-GB" sz="2400" b="0" i="0" u="none" strike="noStrike" dirty="0">
                        <a:solidFill>
                          <a:srgbClr val="000000"/>
                        </a:solidFill>
                        <a:effectLst/>
                        <a:latin typeface="Calibri"/>
                      </a:endParaRPr>
                    </a:p>
                  </a:txBody>
                  <a:tcPr marL="0" marR="0" marT="0" marB="0" anchor="b"/>
                </a:tc>
                <a:tc>
                  <a:txBody>
                    <a:bodyPr/>
                    <a:lstStyle/>
                    <a:p>
                      <a:pPr algn="ctr" fontAlgn="b"/>
                      <a:r>
                        <a:rPr lang="en-GB" sz="1800" b="0" i="0" u="none" strike="noStrike">
                          <a:solidFill>
                            <a:srgbClr val="000000"/>
                          </a:solidFill>
                          <a:effectLst/>
                          <a:latin typeface="Calibri"/>
                        </a:rPr>
                        <a:t>0.77</a:t>
                      </a:r>
                    </a:p>
                  </a:txBody>
                  <a:tcPr marL="0" marR="0" marT="0" marB="0" anchor="ctr"/>
                </a:tc>
                <a:tc>
                  <a:txBody>
                    <a:bodyPr/>
                    <a:lstStyle/>
                    <a:p>
                      <a:pPr algn="ctr" fontAlgn="b"/>
                      <a:r>
                        <a:rPr lang="en-GB" sz="1800" b="0" i="0" u="none" strike="noStrike">
                          <a:solidFill>
                            <a:srgbClr val="000000"/>
                          </a:solidFill>
                          <a:effectLst/>
                          <a:latin typeface="Calibri"/>
                        </a:rPr>
                        <a:t>0.94</a:t>
                      </a:r>
                    </a:p>
                  </a:txBody>
                  <a:tcPr marL="0" marR="0" marT="0" marB="0" anchor="ctr"/>
                </a:tc>
                <a:tc>
                  <a:txBody>
                    <a:bodyPr/>
                    <a:lstStyle/>
                    <a:p>
                      <a:pPr algn="ctr" fontAlgn="b"/>
                      <a:r>
                        <a:rPr lang="en-GB" sz="1800" b="0" i="0" u="none" strike="noStrike">
                          <a:solidFill>
                            <a:srgbClr val="000000"/>
                          </a:solidFill>
                          <a:effectLst/>
                          <a:latin typeface="Calibri"/>
                        </a:rPr>
                        <a:t>0.92</a:t>
                      </a:r>
                    </a:p>
                  </a:txBody>
                  <a:tcPr marL="0" marR="0" marT="0" marB="0" anchor="ctr"/>
                </a:tc>
                <a:tc>
                  <a:txBody>
                    <a:bodyPr/>
                    <a:lstStyle/>
                    <a:p>
                      <a:pPr algn="ctr" fontAlgn="b"/>
                      <a:r>
                        <a:rPr lang="en-GB" sz="1800" b="0" i="0" u="none" strike="noStrike">
                          <a:solidFill>
                            <a:srgbClr val="000000"/>
                          </a:solidFill>
                          <a:effectLst/>
                          <a:latin typeface="Calibri"/>
                        </a:rPr>
                        <a:t>0.91</a:t>
                      </a:r>
                    </a:p>
                  </a:txBody>
                  <a:tcPr marL="0" marR="0" marT="0" marB="0" anchor="ctr"/>
                </a:tc>
              </a:tr>
              <a:tr h="375963">
                <a:tc>
                  <a:txBody>
                    <a:bodyPr/>
                    <a:lstStyle/>
                    <a:p>
                      <a:pPr algn="l" fontAlgn="b"/>
                      <a:r>
                        <a:rPr lang="en-GB" sz="2400" u="none" strike="noStrike" dirty="0" smtClean="0">
                          <a:effectLst/>
                        </a:rPr>
                        <a:t>Ecosystem </a:t>
                      </a:r>
                      <a:r>
                        <a:rPr lang="en-GB" sz="2400" u="none" strike="noStrike" dirty="0">
                          <a:effectLst/>
                        </a:rPr>
                        <a:t>Services</a:t>
                      </a:r>
                      <a:endParaRPr lang="en-GB" sz="2400" b="0" i="0" u="none" strike="noStrike" dirty="0">
                        <a:solidFill>
                          <a:srgbClr val="000000"/>
                        </a:solidFill>
                        <a:effectLst/>
                        <a:latin typeface="Calibri"/>
                      </a:endParaRPr>
                    </a:p>
                  </a:txBody>
                  <a:tcPr marL="0" marR="0" marT="0" marB="0" anchor="b"/>
                </a:tc>
                <a:tc>
                  <a:txBody>
                    <a:bodyPr/>
                    <a:lstStyle/>
                    <a:p>
                      <a:pPr algn="ctr" fontAlgn="b"/>
                      <a:r>
                        <a:rPr lang="en-GB" sz="1800" b="0" i="0" u="none" strike="noStrike">
                          <a:solidFill>
                            <a:srgbClr val="000000"/>
                          </a:solidFill>
                          <a:effectLst/>
                          <a:latin typeface="Calibri"/>
                        </a:rPr>
                        <a:t>1.01</a:t>
                      </a:r>
                    </a:p>
                  </a:txBody>
                  <a:tcPr marL="0" marR="0" marT="0" marB="0" anchor="ctr"/>
                </a:tc>
                <a:tc>
                  <a:txBody>
                    <a:bodyPr/>
                    <a:lstStyle/>
                    <a:p>
                      <a:pPr algn="ctr" fontAlgn="b"/>
                      <a:r>
                        <a:rPr lang="en-GB" sz="1800" b="0" i="0" u="none" strike="noStrike">
                          <a:solidFill>
                            <a:srgbClr val="000000"/>
                          </a:solidFill>
                          <a:effectLst/>
                          <a:latin typeface="Calibri"/>
                        </a:rPr>
                        <a:t>1.00</a:t>
                      </a:r>
                    </a:p>
                  </a:txBody>
                  <a:tcPr marL="0" marR="0" marT="0" marB="0" anchor="ctr"/>
                </a:tc>
                <a:tc>
                  <a:txBody>
                    <a:bodyPr/>
                    <a:lstStyle/>
                    <a:p>
                      <a:pPr algn="ctr" fontAlgn="b"/>
                      <a:r>
                        <a:rPr lang="en-GB" sz="1800" b="0" i="0" u="none" strike="noStrike">
                          <a:solidFill>
                            <a:srgbClr val="000000"/>
                          </a:solidFill>
                          <a:effectLst/>
                          <a:latin typeface="Calibri"/>
                        </a:rPr>
                        <a:t>1.06</a:t>
                      </a:r>
                    </a:p>
                  </a:txBody>
                  <a:tcPr marL="0" marR="0" marT="0" marB="0" anchor="ctr"/>
                </a:tc>
                <a:tc>
                  <a:txBody>
                    <a:bodyPr/>
                    <a:lstStyle/>
                    <a:p>
                      <a:pPr algn="ctr" fontAlgn="b"/>
                      <a:r>
                        <a:rPr lang="en-GB" sz="1800" b="0" i="0" u="none" strike="noStrike">
                          <a:solidFill>
                            <a:srgbClr val="000000"/>
                          </a:solidFill>
                          <a:effectLst/>
                          <a:latin typeface="Calibri"/>
                        </a:rPr>
                        <a:t>1.06</a:t>
                      </a:r>
                    </a:p>
                  </a:txBody>
                  <a:tcPr marL="0" marR="0" marT="0" marB="0" anchor="ctr"/>
                </a:tc>
              </a:tr>
              <a:tr h="751927">
                <a:tc>
                  <a:txBody>
                    <a:bodyPr/>
                    <a:lstStyle/>
                    <a:p>
                      <a:pPr algn="l" fontAlgn="b"/>
                      <a:r>
                        <a:rPr lang="en-GB" sz="2400" u="none" strike="noStrike" dirty="0" smtClean="0">
                          <a:effectLst/>
                        </a:rPr>
                        <a:t>Economic Indicator (GDP)                             (R Millions)</a:t>
                      </a:r>
                      <a:endParaRPr lang="en-GB" sz="2400" b="0" i="0" u="none" strike="noStrike" dirty="0">
                        <a:solidFill>
                          <a:srgbClr val="000000"/>
                        </a:solidFill>
                        <a:effectLst/>
                        <a:latin typeface="Calibri"/>
                      </a:endParaRPr>
                    </a:p>
                  </a:txBody>
                  <a:tcPr marL="0" marR="0" marT="0" marB="0" anchor="b"/>
                </a:tc>
                <a:tc>
                  <a:txBody>
                    <a:bodyPr/>
                    <a:lstStyle/>
                    <a:p>
                      <a:pPr algn="ctr" fontAlgn="b"/>
                      <a:r>
                        <a:rPr lang="en-GB" sz="1800" b="0" i="0" u="none" strike="noStrike" dirty="0" smtClean="0">
                          <a:solidFill>
                            <a:srgbClr val="000000"/>
                          </a:solidFill>
                          <a:effectLst/>
                          <a:latin typeface="Calibri"/>
                        </a:rPr>
                        <a:t>39 637.7</a:t>
                      </a:r>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dirty="0" smtClean="0">
                          <a:solidFill>
                            <a:srgbClr val="000000"/>
                          </a:solidFill>
                          <a:effectLst/>
                          <a:latin typeface="Calibri"/>
                        </a:rPr>
                        <a:t>15 808.4</a:t>
                      </a:r>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dirty="0" smtClean="0">
                          <a:solidFill>
                            <a:srgbClr val="000000"/>
                          </a:solidFill>
                          <a:effectLst/>
                          <a:latin typeface="Calibri"/>
                        </a:rPr>
                        <a:t>25 713.5</a:t>
                      </a:r>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dirty="0" smtClean="0">
                          <a:solidFill>
                            <a:srgbClr val="000000"/>
                          </a:solidFill>
                          <a:effectLst/>
                          <a:latin typeface="Calibri"/>
                        </a:rPr>
                        <a:t>23 996.7</a:t>
                      </a:r>
                      <a:endParaRPr lang="en-GB" sz="1800" b="0" i="0" u="none" strike="noStrike" dirty="0">
                        <a:solidFill>
                          <a:srgbClr val="000000"/>
                        </a:solidFill>
                        <a:effectLst/>
                        <a:latin typeface="Calibri"/>
                      </a:endParaRPr>
                    </a:p>
                  </a:txBody>
                  <a:tcPr marL="0" marR="0" marT="0" marB="0" anchor="ctr"/>
                </a:tc>
              </a:tr>
              <a:tr h="375963">
                <a:tc>
                  <a:txBody>
                    <a:bodyPr/>
                    <a:lstStyle/>
                    <a:p>
                      <a:pPr algn="l" fontAlgn="b"/>
                      <a:r>
                        <a:rPr lang="en-GB" sz="2400" u="none" strike="noStrike" dirty="0" smtClean="0">
                          <a:effectLst/>
                        </a:rPr>
                        <a:t>Employment</a:t>
                      </a:r>
                      <a:endParaRPr lang="en-GB" sz="2400" b="0" i="0" u="none" strike="noStrike" dirty="0">
                        <a:solidFill>
                          <a:srgbClr val="000000"/>
                        </a:solidFill>
                        <a:effectLst/>
                        <a:latin typeface="Calibri"/>
                      </a:endParaRPr>
                    </a:p>
                  </a:txBody>
                  <a:tcPr marL="0" marR="0" marT="0" marB="0" anchor="b"/>
                </a:tc>
                <a:tc>
                  <a:txBody>
                    <a:bodyPr/>
                    <a:lstStyle/>
                    <a:p>
                      <a:pPr algn="ctr" fontAlgn="b"/>
                      <a:r>
                        <a:rPr lang="en-GB" sz="1800" b="0" i="0" u="none" strike="noStrike" dirty="0" smtClean="0">
                          <a:solidFill>
                            <a:srgbClr val="000000"/>
                          </a:solidFill>
                          <a:effectLst/>
                          <a:latin typeface="Calibri"/>
                        </a:rPr>
                        <a:t>2 1661</a:t>
                      </a:r>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dirty="0" smtClean="0">
                          <a:solidFill>
                            <a:srgbClr val="000000"/>
                          </a:solidFill>
                          <a:effectLst/>
                          <a:latin typeface="Calibri"/>
                        </a:rPr>
                        <a:t>6 427</a:t>
                      </a:r>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dirty="0" smtClean="0">
                          <a:solidFill>
                            <a:srgbClr val="000000"/>
                          </a:solidFill>
                          <a:effectLst/>
                          <a:latin typeface="Calibri"/>
                        </a:rPr>
                        <a:t>11 360</a:t>
                      </a:r>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dirty="0" smtClean="0">
                          <a:solidFill>
                            <a:srgbClr val="000000"/>
                          </a:solidFill>
                          <a:effectLst/>
                          <a:latin typeface="Calibri"/>
                        </a:rPr>
                        <a:t>10 412</a:t>
                      </a:r>
                      <a:endParaRPr lang="en-GB" sz="1800" b="0" i="0" u="none" strike="noStrike" dirty="0">
                        <a:solidFill>
                          <a:srgbClr val="000000"/>
                        </a:solidFill>
                        <a:effectLst/>
                        <a:latin typeface="Calibri"/>
                      </a:endParaRPr>
                    </a:p>
                  </a:txBody>
                  <a:tcPr marL="0" marR="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11014983"/>
              </p:ext>
            </p:extLst>
          </p:nvPr>
        </p:nvGraphicFramePr>
        <p:xfrm>
          <a:off x="1337253" y="4152898"/>
          <a:ext cx="4406900" cy="2273300"/>
        </p:xfrm>
        <a:graphic>
          <a:graphicData uri="http://schemas.openxmlformats.org/drawingml/2006/table">
            <a:tbl>
              <a:tblPr>
                <a:tableStyleId>{22838BEF-8BB2-4498-84A7-C5851F593DF1}</a:tableStyleId>
              </a:tblPr>
              <a:tblGrid>
                <a:gridCol w="3246364"/>
                <a:gridCol w="1160536"/>
              </a:tblGrid>
              <a:tr h="419686">
                <a:tc>
                  <a:txBody>
                    <a:bodyPr/>
                    <a:lstStyle/>
                    <a:p>
                      <a:pPr algn="l" fontAlgn="b"/>
                      <a:r>
                        <a:rPr lang="en-GB" sz="2400" b="1" u="none" strike="noStrike" dirty="0" smtClean="0">
                          <a:effectLst/>
                        </a:rPr>
                        <a:t>Variables</a:t>
                      </a:r>
                    </a:p>
                  </a:txBody>
                  <a:tcPr marL="0" marR="0" marT="0" marB="0" anchor="ctr"/>
                </a:tc>
                <a:tc>
                  <a:txBody>
                    <a:bodyPr/>
                    <a:lstStyle/>
                    <a:p>
                      <a:pPr algn="r" fontAlgn="b"/>
                      <a:r>
                        <a:rPr lang="en-GB" sz="2000" b="1" u="none" strike="noStrike" dirty="0" smtClean="0">
                          <a:effectLst/>
                        </a:rPr>
                        <a:t>Weights</a:t>
                      </a:r>
                      <a:endParaRPr lang="en-GB" sz="2000" b="1" i="0" u="none" strike="noStrike" dirty="0">
                        <a:solidFill>
                          <a:srgbClr val="000000"/>
                        </a:solidFill>
                        <a:effectLst/>
                        <a:latin typeface="Calibri"/>
                      </a:endParaRPr>
                    </a:p>
                  </a:txBody>
                  <a:tcPr marL="0" marR="0" marT="0" marB="0" anchor="b"/>
                </a:tc>
              </a:tr>
              <a:tr h="174870">
                <a:tc gridSpan="2">
                  <a:txBody>
                    <a:bodyPr/>
                    <a:lstStyle/>
                    <a:p>
                      <a:pPr algn="l" fontAlgn="b"/>
                      <a:endParaRPr lang="en-GB" sz="1000" b="1" i="1" u="none" strike="noStrike" dirty="0">
                        <a:solidFill>
                          <a:srgbClr val="000000"/>
                        </a:solidFill>
                        <a:effectLst/>
                        <a:latin typeface="Calibri"/>
                      </a:endParaRPr>
                    </a:p>
                  </a:txBody>
                  <a:tcPr marL="0" marR="0" marT="0" marB="0" anchor="b"/>
                </a:tc>
                <a:tc hMerge="1">
                  <a:txBody>
                    <a:bodyPr/>
                    <a:lstStyle/>
                    <a:p>
                      <a:endParaRPr lang="en-GB"/>
                    </a:p>
                  </a:txBody>
                  <a:tcPr/>
                </a:tc>
              </a:tr>
              <a:tr h="419686">
                <a:tc>
                  <a:txBody>
                    <a:bodyPr/>
                    <a:lstStyle/>
                    <a:p>
                      <a:pPr algn="l" fontAlgn="b"/>
                      <a:r>
                        <a:rPr lang="en-GB" sz="2400" u="none" strike="noStrike" dirty="0" smtClean="0">
                          <a:effectLst/>
                        </a:rPr>
                        <a:t>Ecological  </a:t>
                      </a:r>
                      <a:r>
                        <a:rPr lang="en-GB" sz="2400" u="none" strike="noStrike" dirty="0">
                          <a:effectLst/>
                        </a:rPr>
                        <a:t>Status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0.5</a:t>
                      </a:r>
                      <a:endParaRPr lang="en-GB" dirty="0"/>
                    </a:p>
                  </a:txBody>
                  <a:tcPr marL="0" marR="0" marT="0" marB="0" anchor="ctr"/>
                </a:tc>
              </a:tr>
              <a:tr h="419686">
                <a:tc>
                  <a:txBody>
                    <a:bodyPr/>
                    <a:lstStyle/>
                    <a:p>
                      <a:pPr algn="l" fontAlgn="b"/>
                      <a:r>
                        <a:rPr lang="en-GB" sz="2400" u="none" strike="noStrike" dirty="0" smtClean="0">
                          <a:effectLst/>
                        </a:rPr>
                        <a:t>Ecosystem </a:t>
                      </a:r>
                      <a:r>
                        <a:rPr lang="en-GB" sz="2400" u="none" strike="noStrike" dirty="0">
                          <a:effectLst/>
                        </a:rPr>
                        <a:t>Services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0.05</a:t>
                      </a:r>
                      <a:endParaRPr lang="en-GB" dirty="0"/>
                    </a:p>
                  </a:txBody>
                  <a:tcPr marL="0" marR="0" marT="0" marB="0" anchor="ctr"/>
                </a:tc>
              </a:tr>
              <a:tr h="419686">
                <a:tc>
                  <a:txBody>
                    <a:bodyPr/>
                    <a:lstStyle/>
                    <a:p>
                      <a:pPr algn="l" fontAlgn="b"/>
                      <a:r>
                        <a:rPr lang="en-GB" sz="2400" u="none" strike="noStrike" dirty="0" smtClean="0">
                          <a:effectLst/>
                        </a:rPr>
                        <a:t>Economic </a:t>
                      </a:r>
                      <a:r>
                        <a:rPr lang="en-GB" sz="2400" u="none" strike="noStrike" dirty="0">
                          <a:effectLst/>
                        </a:rPr>
                        <a:t>Indicator </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0.2</a:t>
                      </a:r>
                      <a:endParaRPr lang="en-GB" dirty="0"/>
                    </a:p>
                  </a:txBody>
                  <a:tcPr marL="0" marR="0" marT="0" marB="0" anchor="ctr"/>
                </a:tc>
              </a:tr>
              <a:tr h="419686">
                <a:tc>
                  <a:txBody>
                    <a:bodyPr/>
                    <a:lstStyle/>
                    <a:p>
                      <a:pPr algn="l" fontAlgn="b"/>
                      <a:r>
                        <a:rPr lang="en-GB" sz="2400" u="none" strike="noStrike" dirty="0" smtClean="0">
                          <a:effectLst/>
                        </a:rPr>
                        <a:t>Employment</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0.25</a:t>
                      </a:r>
                      <a:endParaRPr lang="en-GB" dirty="0"/>
                    </a:p>
                  </a:txBody>
                  <a:tcPr marL="0" marR="0" marT="0" marB="0" anchor="ctr"/>
                </a:tc>
              </a:tr>
            </a:tbl>
          </a:graphicData>
        </a:graphic>
      </p:graphicFrame>
      <p:sp>
        <p:nvSpPr>
          <p:cNvPr id="3" name="Right Brace 2"/>
          <p:cNvSpPr/>
          <p:nvPr/>
        </p:nvSpPr>
        <p:spPr>
          <a:xfrm>
            <a:off x="5923150" y="5158596"/>
            <a:ext cx="345057" cy="126760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7" name="Right Brace 6"/>
          <p:cNvSpPr/>
          <p:nvPr/>
        </p:nvSpPr>
        <p:spPr>
          <a:xfrm>
            <a:off x="5920273" y="4753988"/>
            <a:ext cx="345057" cy="3802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5" name="TextBox 4"/>
          <p:cNvSpPr txBox="1"/>
          <p:nvPr/>
        </p:nvSpPr>
        <p:spPr>
          <a:xfrm>
            <a:off x="6318155" y="4737087"/>
            <a:ext cx="1681872"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Ecology</a:t>
            </a:r>
            <a:endParaRPr lang="en-GB" sz="2000" dirty="0">
              <a:solidFill>
                <a:prstClr val="black"/>
              </a:solidFill>
              <a:latin typeface="Arial" charset="0"/>
              <a:ea typeface="MS PGothic" pitchFamily="34" charset="-128"/>
            </a:endParaRPr>
          </a:p>
        </p:txBody>
      </p:sp>
      <p:sp>
        <p:nvSpPr>
          <p:cNvPr id="8" name="TextBox 7"/>
          <p:cNvSpPr txBox="1"/>
          <p:nvPr/>
        </p:nvSpPr>
        <p:spPr>
          <a:xfrm>
            <a:off x="6310849" y="5597536"/>
            <a:ext cx="2608406"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Socio-Economic</a:t>
            </a:r>
            <a:endParaRPr lang="en-GB" sz="2000"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4213409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Futura Md BT" panose="020B0602020204020303" pitchFamily="34" charset="0"/>
              </a:rPr>
              <a:t>Visualisation of Variables Scores</a:t>
            </a:r>
            <a:endParaRPr lang="en-GB" sz="3600" b="1" dirty="0">
              <a:latin typeface="Futura Md BT" panose="020B0602020204020303"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7" r="30393"/>
          <a:stretch/>
        </p:blipFill>
        <p:spPr bwMode="auto">
          <a:xfrm>
            <a:off x="568018" y="764705"/>
            <a:ext cx="7992888" cy="5688631"/>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9821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latin typeface="Futura Md BT" panose="020B0602020204020303" pitchFamily="34" charset="0"/>
              </a:rPr>
              <a:t>Overall Ranking (Two Rank Methods)</a:t>
            </a:r>
            <a:endParaRPr lang="en-GB" sz="2800" b="1" dirty="0">
              <a:latin typeface="Futura Md BT" panose="020B06020202040203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1920341"/>
              </p:ext>
            </p:extLst>
          </p:nvPr>
        </p:nvGraphicFramePr>
        <p:xfrm>
          <a:off x="1193799" y="1089744"/>
          <a:ext cx="6742050" cy="1774632"/>
        </p:xfrm>
        <a:graphic>
          <a:graphicData uri="http://schemas.openxmlformats.org/drawingml/2006/table">
            <a:tbl>
              <a:tblPr>
                <a:tableStyleId>{22838BEF-8BB2-4498-84A7-C5851F593DF1}</a:tableStyleId>
              </a:tblPr>
              <a:tblGrid>
                <a:gridCol w="3364040"/>
                <a:gridCol w="911748"/>
                <a:gridCol w="810442"/>
                <a:gridCol w="827910"/>
                <a:gridCol w="827910"/>
              </a:tblGrid>
              <a:tr h="216113">
                <a:tc rowSpan="2">
                  <a:txBody>
                    <a:bodyPr/>
                    <a:lstStyle/>
                    <a:p>
                      <a:pPr algn="l" fontAlgn="b"/>
                      <a:r>
                        <a:rPr lang="en-ZA" sz="2000" b="1" u="none" strike="noStrike" dirty="0" smtClean="0">
                          <a:effectLst/>
                        </a:rPr>
                        <a:t>Method</a:t>
                      </a:r>
                      <a:endParaRPr lang="en-ZA" sz="2000" b="1" i="0" u="none" strike="noStrike" dirty="0">
                        <a:solidFill>
                          <a:srgbClr val="000000"/>
                        </a:solidFill>
                        <a:effectLst/>
                        <a:latin typeface="Calibri"/>
                      </a:endParaRPr>
                    </a:p>
                  </a:txBody>
                  <a:tcPr marL="0" marR="0" marT="0" marB="0" anchor="ctr"/>
                </a:tc>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2000" b="1" u="none" strike="noStrike" dirty="0" smtClean="0">
                          <a:effectLst/>
                        </a:rPr>
                        <a:t>Scenarios</a:t>
                      </a:r>
                      <a:endParaRPr lang="en-GB" sz="2000" b="1" i="0" u="none" strike="noStrike" dirty="0" smtClean="0">
                        <a:solidFill>
                          <a:srgbClr val="000000"/>
                        </a:solidFill>
                        <a:effectLst/>
                        <a:latin typeface="+mn-lt"/>
                      </a:endParaRPr>
                    </a:p>
                  </a:txBody>
                  <a:tcPr marL="0" marR="0" marT="0" marB="0" anchor="b"/>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b"/>
                      <a:endParaRPr lang="en-GB" sz="2000" b="1"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16113">
                <a:tc vMerge="1">
                  <a:txBody>
                    <a:bodyPr/>
                    <a:lstStyle/>
                    <a:p>
                      <a:pPr algn="l" fontAlgn="b"/>
                      <a:endParaRPr lang="en-ZA" sz="2000" b="1"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b"/>
                      <a:r>
                        <a:rPr lang="en-GB" sz="1600" b="1" u="none" strike="noStrike" dirty="0">
                          <a:effectLst/>
                        </a:rPr>
                        <a:t>3</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41</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42</a:t>
                      </a:r>
                      <a:endParaRPr lang="en-GB" sz="1600" b="1" i="0" u="none" strike="noStrike" dirty="0">
                        <a:solidFill>
                          <a:srgbClr val="000000"/>
                        </a:solidFill>
                        <a:effectLst/>
                        <a:latin typeface="Calibri"/>
                      </a:endParaRPr>
                    </a:p>
                  </a:txBody>
                  <a:tcPr marL="0" marR="0" marT="0" marB="0" anchor="b"/>
                </a:tc>
                <a:tc>
                  <a:txBody>
                    <a:bodyPr/>
                    <a:lstStyle/>
                    <a:p>
                      <a:pPr algn="ctr" fontAlgn="b"/>
                      <a:r>
                        <a:rPr lang="en-GB" sz="1600" b="1" u="none" strike="noStrike" dirty="0">
                          <a:effectLst/>
                        </a:rPr>
                        <a:t>43</a:t>
                      </a:r>
                      <a:endParaRPr lang="en-GB" sz="1600" b="1" i="0" u="none" strike="noStrike" dirty="0">
                        <a:solidFill>
                          <a:srgbClr val="000000"/>
                        </a:solidFill>
                        <a:effectLst/>
                        <a:latin typeface="Calibri"/>
                      </a:endParaRPr>
                    </a:p>
                  </a:txBody>
                  <a:tcPr marL="0" marR="0" marT="0" marB="0" anchor="b"/>
                </a:tc>
              </a:tr>
              <a:tr h="216113">
                <a:tc>
                  <a:txBody>
                    <a:bodyPr/>
                    <a:lstStyle/>
                    <a:p>
                      <a:pPr algn="l" fontAlgn="b"/>
                      <a:r>
                        <a:rPr lang="en-ZA" sz="1600" u="none" strike="noStrike" dirty="0">
                          <a:effectLst/>
                        </a:rPr>
                        <a:t>Overall Score (Rank Order method)</a:t>
                      </a:r>
                      <a:endParaRPr lang="en-ZA" sz="1600" b="1" i="0" u="none" strike="noStrike" dirty="0">
                        <a:solidFill>
                          <a:srgbClr val="000000"/>
                        </a:solidFill>
                        <a:effectLst/>
                        <a:latin typeface="Calibri"/>
                      </a:endParaRPr>
                    </a:p>
                  </a:txBody>
                  <a:tcPr marL="0" marR="0" marT="0" marB="0" anchor="b"/>
                </a:tc>
                <a:tc>
                  <a:txBody>
                    <a:bodyPr/>
                    <a:lstStyle/>
                    <a:p>
                      <a:pPr algn="ctr" fontAlgn="b"/>
                      <a:r>
                        <a:rPr lang="en-GB" sz="1200" b="0" i="0" u="none" strike="noStrike">
                          <a:solidFill>
                            <a:srgbClr val="000000"/>
                          </a:solidFill>
                          <a:effectLst/>
                          <a:latin typeface="Calibri"/>
                        </a:rPr>
                        <a:t>2.40</a:t>
                      </a:r>
                    </a:p>
                  </a:txBody>
                  <a:tcPr marL="0" marR="0" marT="0" marB="0" anchor="ctr"/>
                </a:tc>
                <a:tc>
                  <a:txBody>
                    <a:bodyPr/>
                    <a:lstStyle/>
                    <a:p>
                      <a:pPr algn="ctr" fontAlgn="b"/>
                      <a:r>
                        <a:rPr lang="en-GB" sz="1200" b="0" i="0" u="none" strike="noStrike">
                          <a:solidFill>
                            <a:srgbClr val="000000"/>
                          </a:solidFill>
                          <a:effectLst/>
                          <a:latin typeface="Calibri"/>
                        </a:rPr>
                        <a:t>2.50</a:t>
                      </a:r>
                    </a:p>
                  </a:txBody>
                  <a:tcPr marL="0" marR="0" marT="0" marB="0" anchor="ctr"/>
                </a:tc>
                <a:tc>
                  <a:txBody>
                    <a:bodyPr/>
                    <a:lstStyle/>
                    <a:p>
                      <a:pPr algn="ctr" fontAlgn="b"/>
                      <a:r>
                        <a:rPr lang="en-GB" sz="1200" b="0" i="0" u="none" strike="noStrike" dirty="0" smtClean="0">
                          <a:solidFill>
                            <a:srgbClr val="000000"/>
                          </a:solidFill>
                          <a:effectLst/>
                          <a:latin typeface="Calibri"/>
                        </a:rPr>
                        <a:t>3.03</a:t>
                      </a:r>
                      <a:endParaRPr lang="en-GB" sz="12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dirty="0" smtClean="0">
                          <a:solidFill>
                            <a:srgbClr val="000000"/>
                          </a:solidFill>
                          <a:effectLst/>
                          <a:latin typeface="Calibri"/>
                        </a:rPr>
                        <a:t>2.06</a:t>
                      </a:r>
                      <a:endParaRPr lang="en-GB" sz="1200" b="0" i="0" u="none" strike="noStrike" dirty="0">
                        <a:solidFill>
                          <a:srgbClr val="000000"/>
                        </a:solidFill>
                        <a:effectLst/>
                        <a:latin typeface="Calibri"/>
                      </a:endParaRPr>
                    </a:p>
                  </a:txBody>
                  <a:tcPr marL="0" marR="0" marT="0" marB="0" anchor="ctr"/>
                </a:tc>
              </a:tr>
              <a:tr h="250632">
                <a:tc>
                  <a:txBody>
                    <a:bodyPr/>
                    <a:lstStyle/>
                    <a:p>
                      <a:pPr algn="l" fontAlgn="b"/>
                      <a:r>
                        <a:rPr lang="en-ZA" sz="1600" u="none" strike="noStrike" dirty="0" smtClean="0">
                          <a:effectLst/>
                        </a:rPr>
                        <a:t>Rank </a:t>
                      </a:r>
                      <a:r>
                        <a:rPr lang="en-ZA" sz="1600" u="none" strike="noStrike" dirty="0">
                          <a:effectLst/>
                        </a:rPr>
                        <a:t>(1 = best, </a:t>
                      </a:r>
                      <a:r>
                        <a:rPr lang="en-ZA" sz="1600" u="none" strike="noStrike" dirty="0" smtClean="0">
                          <a:effectLst/>
                        </a:rPr>
                        <a:t>4 </a:t>
                      </a:r>
                      <a:r>
                        <a:rPr lang="en-ZA" sz="1600" u="none" strike="noStrike" dirty="0">
                          <a:effectLst/>
                        </a:rPr>
                        <a:t>= </a:t>
                      </a:r>
                      <a:r>
                        <a:rPr lang="en-ZA" sz="1600" u="none" strike="noStrike" dirty="0" smtClean="0">
                          <a:effectLst/>
                        </a:rPr>
                        <a:t>worse)</a:t>
                      </a:r>
                      <a:endParaRPr lang="en-ZA" sz="1600" b="0" i="0" u="none" strike="noStrike" dirty="0">
                        <a:solidFill>
                          <a:srgbClr val="000000"/>
                        </a:solidFill>
                        <a:effectLst/>
                        <a:latin typeface="Calibri"/>
                      </a:endParaRPr>
                    </a:p>
                  </a:txBody>
                  <a:tcPr marL="0" marR="0" marT="0" marB="0" anchor="b"/>
                </a:tc>
                <a:tc>
                  <a:txBody>
                    <a:bodyPr/>
                    <a:lstStyle/>
                    <a:p>
                      <a:pPr algn="ctr" fontAlgn="b"/>
                      <a:r>
                        <a:rPr lang="en-GB" sz="1600" b="1" i="0" u="none" strike="noStrike">
                          <a:solidFill>
                            <a:srgbClr val="000000"/>
                          </a:solidFill>
                          <a:effectLst/>
                          <a:latin typeface="Calibri"/>
                        </a:rPr>
                        <a:t>3</a:t>
                      </a:r>
                    </a:p>
                  </a:txBody>
                  <a:tcPr marL="0" marR="0" marT="0" marB="0" anchor="ctr"/>
                </a:tc>
                <a:tc>
                  <a:txBody>
                    <a:bodyPr/>
                    <a:lstStyle/>
                    <a:p>
                      <a:pPr algn="ctr" fontAlgn="b"/>
                      <a:r>
                        <a:rPr lang="en-GB" sz="1600" b="1" i="0" u="none" strike="noStrike">
                          <a:solidFill>
                            <a:srgbClr val="000000"/>
                          </a:solidFill>
                          <a:effectLst/>
                          <a:latin typeface="Calibri"/>
                        </a:rPr>
                        <a:t>2</a:t>
                      </a:r>
                    </a:p>
                  </a:txBody>
                  <a:tcPr marL="0" marR="0" marT="0" marB="0" anchor="ctr"/>
                </a:tc>
                <a:tc>
                  <a:txBody>
                    <a:bodyPr/>
                    <a:lstStyle/>
                    <a:p>
                      <a:pPr algn="ctr" fontAlgn="b"/>
                      <a:r>
                        <a:rPr lang="en-GB" sz="1600" b="1" i="0" u="none" strike="noStrike" dirty="0">
                          <a:solidFill>
                            <a:srgbClr val="FF0000"/>
                          </a:solidFill>
                          <a:effectLst/>
                          <a:latin typeface="Calibri"/>
                        </a:rPr>
                        <a:t>1</a:t>
                      </a:r>
                    </a:p>
                  </a:txBody>
                  <a:tcPr marL="0" marR="0" marT="0" marB="0" anchor="ctr"/>
                </a:tc>
                <a:tc>
                  <a:txBody>
                    <a:bodyPr/>
                    <a:lstStyle/>
                    <a:p>
                      <a:pPr algn="ctr" fontAlgn="b"/>
                      <a:r>
                        <a:rPr lang="en-GB" sz="1600" b="1" i="0" u="none" strike="noStrike" dirty="0">
                          <a:solidFill>
                            <a:srgbClr val="000000"/>
                          </a:solidFill>
                          <a:effectLst/>
                          <a:latin typeface="Calibri"/>
                        </a:rPr>
                        <a:t>4</a:t>
                      </a:r>
                    </a:p>
                  </a:txBody>
                  <a:tcPr marL="0" marR="0" marT="0" marB="0" anchor="ctr"/>
                </a:tc>
              </a:tr>
              <a:tr h="152144">
                <a:tc gridSpan="5">
                  <a:txBody>
                    <a:bodyPr/>
                    <a:lstStyle/>
                    <a:p>
                      <a:pPr algn="ctr" fontAlgn="b"/>
                      <a:r>
                        <a:rPr lang="en-GB" sz="1600" u="none" strike="noStrike" dirty="0">
                          <a:effectLst/>
                          <a:latin typeface="+mn-lt"/>
                        </a:rPr>
                        <a:t> </a:t>
                      </a:r>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c hMerge="1">
                  <a:txBody>
                    <a:bodyPr/>
                    <a:lstStyle/>
                    <a:p>
                      <a:pPr algn="ctr" fontAlgn="b"/>
                      <a:endParaRPr lang="en-GB" sz="1600" b="0" i="0" u="none" strike="noStrike" dirty="0">
                        <a:solidFill>
                          <a:srgbClr val="000000"/>
                        </a:solidFill>
                        <a:effectLst/>
                        <a:latin typeface="+mn-lt"/>
                      </a:endParaRPr>
                    </a:p>
                  </a:txBody>
                  <a:tcPr marL="0" marR="0" marT="0" marB="0" anchor="b"/>
                </a:tc>
              </a:tr>
              <a:tr h="138165">
                <a:tc>
                  <a:txBody>
                    <a:bodyPr/>
                    <a:lstStyle/>
                    <a:p>
                      <a:pPr algn="l" fontAlgn="b"/>
                      <a:r>
                        <a:rPr lang="en-GB" sz="1600" u="none" strike="noStrike" dirty="0">
                          <a:effectLst/>
                        </a:rPr>
                        <a:t>Overall Score (Normalisation Method</a:t>
                      </a:r>
                      <a:r>
                        <a:rPr lang="en-GB" sz="1600" u="none" strike="noStrike" dirty="0" smtClean="0">
                          <a:effectLst/>
                        </a:rPr>
                        <a:t>)</a:t>
                      </a:r>
                      <a:endParaRPr lang="en-GB" sz="1600" u="none" strike="noStrike" dirty="0">
                        <a:effectLst/>
                      </a:endParaRPr>
                    </a:p>
                  </a:txBody>
                  <a:tcPr marL="0" marR="0" marT="0" marB="0" anchor="b"/>
                </a:tc>
                <a:tc>
                  <a:txBody>
                    <a:bodyPr/>
                    <a:lstStyle/>
                    <a:p>
                      <a:pPr algn="ctr" fontAlgn="b"/>
                      <a:r>
                        <a:rPr lang="en-GB" sz="1200" b="0" i="0" u="none" strike="noStrike" dirty="0" smtClean="0">
                          <a:solidFill>
                            <a:srgbClr val="000000"/>
                          </a:solidFill>
                          <a:effectLst/>
                          <a:latin typeface="Calibri"/>
                        </a:rPr>
                        <a:t>0.457</a:t>
                      </a:r>
                      <a:endParaRPr lang="en-GB" sz="12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0.500</a:t>
                      </a:r>
                    </a:p>
                  </a:txBody>
                  <a:tcPr marL="0" marR="0" marT="0" marB="0" anchor="ctr"/>
                </a:tc>
                <a:tc>
                  <a:txBody>
                    <a:bodyPr/>
                    <a:lstStyle/>
                    <a:p>
                      <a:pPr algn="ctr" fontAlgn="b"/>
                      <a:r>
                        <a:rPr lang="en-GB" sz="1200" b="0" i="0" u="none" strike="noStrike">
                          <a:solidFill>
                            <a:srgbClr val="000000"/>
                          </a:solidFill>
                          <a:effectLst/>
                          <a:latin typeface="Calibri"/>
                        </a:rPr>
                        <a:t>0.636</a:t>
                      </a:r>
                    </a:p>
                  </a:txBody>
                  <a:tcPr marL="0" marR="0" marT="0" marB="0" anchor="ctr"/>
                </a:tc>
                <a:tc>
                  <a:txBody>
                    <a:bodyPr/>
                    <a:lstStyle/>
                    <a:p>
                      <a:pPr algn="ctr" fontAlgn="b"/>
                      <a:r>
                        <a:rPr lang="en-GB" sz="1200" b="0" i="0" u="none" strike="noStrike" dirty="0" smtClean="0">
                          <a:solidFill>
                            <a:srgbClr val="000000"/>
                          </a:solidFill>
                          <a:effectLst/>
                          <a:latin typeface="Calibri"/>
                        </a:rPr>
                        <a:t>0.594</a:t>
                      </a:r>
                      <a:endParaRPr lang="en-GB" sz="1200" b="0" i="0" u="none" strike="noStrike" dirty="0">
                        <a:solidFill>
                          <a:srgbClr val="000000"/>
                        </a:solidFill>
                        <a:effectLst/>
                        <a:latin typeface="Calibri"/>
                      </a:endParaRPr>
                    </a:p>
                  </a:txBody>
                  <a:tcPr marL="0" marR="0" marT="0" marB="0" anchor="ctr"/>
                </a:tc>
              </a:tr>
              <a:tr h="224758">
                <a:tc>
                  <a:txBody>
                    <a:bodyPr/>
                    <a:lstStyle/>
                    <a:p>
                      <a:pPr algn="l" fontAlgn="b"/>
                      <a:r>
                        <a:rPr lang="en-ZA" sz="1600" u="none" strike="noStrike" dirty="0" smtClean="0">
                          <a:effectLst/>
                        </a:rPr>
                        <a:t>Rank </a:t>
                      </a:r>
                      <a:r>
                        <a:rPr lang="en-ZA" sz="1600" u="none" strike="noStrike" dirty="0">
                          <a:effectLst/>
                        </a:rPr>
                        <a:t>(1 = best, </a:t>
                      </a:r>
                      <a:r>
                        <a:rPr lang="en-ZA" sz="1600" u="none" strike="noStrike" dirty="0" smtClean="0">
                          <a:effectLst/>
                        </a:rPr>
                        <a:t>4 </a:t>
                      </a:r>
                      <a:r>
                        <a:rPr lang="en-ZA" sz="1600" u="none" strike="noStrike" dirty="0">
                          <a:effectLst/>
                        </a:rPr>
                        <a:t>= </a:t>
                      </a:r>
                      <a:r>
                        <a:rPr lang="en-ZA" sz="1600" u="none" strike="noStrike" dirty="0" smtClean="0">
                          <a:effectLst/>
                        </a:rPr>
                        <a:t>worse)</a:t>
                      </a:r>
                      <a:endParaRPr lang="en-ZA" sz="1600" b="0" i="0" u="none" strike="noStrike" dirty="0">
                        <a:solidFill>
                          <a:srgbClr val="000000"/>
                        </a:solidFill>
                        <a:effectLst/>
                        <a:latin typeface="Calibri"/>
                      </a:endParaRPr>
                    </a:p>
                  </a:txBody>
                  <a:tcPr marL="0" marR="0" marT="0" marB="0" anchor="b"/>
                </a:tc>
                <a:tc>
                  <a:txBody>
                    <a:bodyPr/>
                    <a:lstStyle/>
                    <a:p>
                      <a:pPr algn="ctr" fontAlgn="b"/>
                      <a:r>
                        <a:rPr lang="en-GB" sz="1600" b="1" i="0" u="none" strike="noStrike">
                          <a:solidFill>
                            <a:srgbClr val="000000"/>
                          </a:solidFill>
                          <a:effectLst/>
                          <a:latin typeface="Calibri"/>
                        </a:rPr>
                        <a:t>4</a:t>
                      </a:r>
                    </a:p>
                  </a:txBody>
                  <a:tcPr marL="0" marR="0" marT="0" marB="0" anchor="ctr"/>
                </a:tc>
                <a:tc>
                  <a:txBody>
                    <a:bodyPr/>
                    <a:lstStyle/>
                    <a:p>
                      <a:pPr algn="ctr" fontAlgn="b"/>
                      <a:r>
                        <a:rPr lang="en-GB" sz="1600" b="1" i="0" u="none" strike="noStrike">
                          <a:solidFill>
                            <a:srgbClr val="000000"/>
                          </a:solidFill>
                          <a:effectLst/>
                          <a:latin typeface="Calibri"/>
                        </a:rPr>
                        <a:t>3</a:t>
                      </a:r>
                    </a:p>
                  </a:txBody>
                  <a:tcPr marL="0" marR="0" marT="0" marB="0" anchor="ctr"/>
                </a:tc>
                <a:tc>
                  <a:txBody>
                    <a:bodyPr/>
                    <a:lstStyle/>
                    <a:p>
                      <a:pPr algn="ctr" fontAlgn="b"/>
                      <a:r>
                        <a:rPr lang="en-GB" sz="1600" b="1" i="0" u="none" strike="noStrike" dirty="0">
                          <a:solidFill>
                            <a:srgbClr val="FF0000"/>
                          </a:solidFill>
                          <a:effectLst/>
                          <a:latin typeface="Calibri"/>
                        </a:rPr>
                        <a:t>1</a:t>
                      </a:r>
                    </a:p>
                  </a:txBody>
                  <a:tcPr marL="0" marR="0" marT="0" marB="0" anchor="ctr"/>
                </a:tc>
                <a:tc>
                  <a:txBody>
                    <a:bodyPr/>
                    <a:lstStyle/>
                    <a:p>
                      <a:pPr algn="ctr" fontAlgn="b"/>
                      <a:r>
                        <a:rPr lang="en-GB" sz="1600" b="1" i="0" u="none" strike="noStrike" dirty="0">
                          <a:solidFill>
                            <a:srgbClr val="000000"/>
                          </a:solidFill>
                          <a:effectLst/>
                          <a:latin typeface="Calibri"/>
                        </a:rPr>
                        <a:t>2</a:t>
                      </a:r>
                    </a:p>
                  </a:txBody>
                  <a:tcPr marL="0" marR="0" marT="0" marB="0" anchor="ctr"/>
                </a:tc>
              </a:tr>
            </a:tbl>
          </a:graphicData>
        </a:graphic>
      </p:graphicFrame>
      <p:pic>
        <p:nvPicPr>
          <p:cNvPr id="6" name="Picture 5"/>
          <p:cNvPicPr/>
          <p:nvPr/>
        </p:nvPicPr>
        <p:blipFill rotWithShape="1">
          <a:blip r:embed="rId2">
            <a:extLst>
              <a:ext uri="{28A0092B-C50C-407E-A947-70E740481C1C}">
                <a14:useLocalDpi xmlns:a14="http://schemas.microsoft.com/office/drawing/2010/main" val="0"/>
              </a:ext>
            </a:extLst>
          </a:blip>
          <a:srcRect l="69566" t="32286" r="1724" b="354"/>
          <a:stretch/>
        </p:blipFill>
        <p:spPr bwMode="auto">
          <a:xfrm>
            <a:off x="1547664" y="3564145"/>
            <a:ext cx="2671445" cy="290258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3" name="TextBox 2"/>
          <p:cNvSpPr txBox="1"/>
          <p:nvPr/>
        </p:nvSpPr>
        <p:spPr>
          <a:xfrm>
            <a:off x="2069496" y="2912171"/>
            <a:ext cx="1770036" cy="646331"/>
          </a:xfrm>
          <a:prstGeom prst="rect">
            <a:avLst/>
          </a:prstGeom>
          <a:noFill/>
        </p:spPr>
        <p:txBody>
          <a:bodyPr wrap="none" rtlCol="0">
            <a:spAutoFit/>
          </a:bodyPr>
          <a:lstStyle/>
          <a:p>
            <a:pPr algn="ctr"/>
            <a:r>
              <a:rPr lang="en-ZA" b="1" dirty="0" smtClean="0"/>
              <a:t>Normalised </a:t>
            </a:r>
          </a:p>
          <a:p>
            <a:pPr algn="ctr"/>
            <a:r>
              <a:rPr lang="en-ZA" b="1" dirty="0" smtClean="0"/>
              <a:t>Ranking Method</a:t>
            </a:r>
            <a:endParaRPr lang="en-GB" b="1"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64145"/>
            <a:ext cx="2596115" cy="2859405"/>
          </a:xfrm>
          <a:prstGeom prst="rect">
            <a:avLst/>
          </a:prstGeom>
          <a:noFill/>
        </p:spPr>
      </p:pic>
      <p:sp>
        <p:nvSpPr>
          <p:cNvPr id="9" name="TextBox 8"/>
          <p:cNvSpPr txBox="1"/>
          <p:nvPr/>
        </p:nvSpPr>
        <p:spPr>
          <a:xfrm>
            <a:off x="5148064" y="2898099"/>
            <a:ext cx="1770036" cy="646331"/>
          </a:xfrm>
          <a:prstGeom prst="rect">
            <a:avLst/>
          </a:prstGeom>
          <a:noFill/>
        </p:spPr>
        <p:txBody>
          <a:bodyPr wrap="none" rtlCol="0">
            <a:spAutoFit/>
          </a:bodyPr>
          <a:lstStyle/>
          <a:p>
            <a:pPr algn="ctr"/>
            <a:r>
              <a:rPr lang="en-ZA" b="1" dirty="0" smtClean="0"/>
              <a:t>Rank Order </a:t>
            </a:r>
          </a:p>
          <a:p>
            <a:pPr algn="ctr"/>
            <a:r>
              <a:rPr lang="en-ZA" b="1" dirty="0" smtClean="0"/>
              <a:t>Ranking Method</a:t>
            </a:r>
            <a:endParaRPr lang="en-GB" b="1" dirty="0"/>
          </a:p>
        </p:txBody>
      </p:sp>
    </p:spTree>
    <p:extLst>
      <p:ext uri="{BB962C8B-B14F-4D97-AF65-F5344CB8AC3E}">
        <p14:creationId xmlns:p14="http://schemas.microsoft.com/office/powerpoint/2010/main" val="229341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ZA" sz="3600" dirty="0"/>
              <a:t>Sensitivity analysis and synthesis of </a:t>
            </a:r>
            <a:r>
              <a:rPr lang="en-ZA" sz="3600" dirty="0" smtClean="0"/>
              <a:t>results</a:t>
            </a:r>
            <a:endParaRPr lang="en-GB" sz="3600" dirty="0"/>
          </a:p>
        </p:txBody>
      </p:sp>
      <p:graphicFrame>
        <p:nvGraphicFramePr>
          <p:cNvPr id="7" name="Table 6"/>
          <p:cNvGraphicFramePr>
            <a:graphicFrameLocks noGrp="1"/>
          </p:cNvGraphicFramePr>
          <p:nvPr>
            <p:extLst>
              <p:ext uri="{D42A27DB-BD31-4B8C-83A1-F6EECF244321}">
                <p14:modId xmlns:p14="http://schemas.microsoft.com/office/powerpoint/2010/main" val="4235276344"/>
              </p:ext>
            </p:extLst>
          </p:nvPr>
        </p:nvGraphicFramePr>
        <p:xfrm>
          <a:off x="165101" y="980728"/>
          <a:ext cx="8610599" cy="5090160"/>
        </p:xfrm>
        <a:graphic>
          <a:graphicData uri="http://schemas.openxmlformats.org/drawingml/2006/table">
            <a:tbl>
              <a:tblPr>
                <a:tableStyleId>{3C2FFA5D-87B4-456A-9821-1D502468CF0F}</a:tableStyleId>
              </a:tblPr>
              <a:tblGrid>
                <a:gridCol w="1015999"/>
                <a:gridCol w="952500"/>
                <a:gridCol w="1130300"/>
                <a:gridCol w="850900"/>
                <a:gridCol w="673441"/>
                <a:gridCol w="97524"/>
                <a:gridCol w="1116051"/>
                <a:gridCol w="924628"/>
                <a:gridCol w="924628"/>
                <a:gridCol w="924628"/>
              </a:tblGrid>
              <a:tr h="468105">
                <a:tc gridSpan="5">
                  <a:txBody>
                    <a:bodyPr/>
                    <a:lstStyle/>
                    <a:p>
                      <a:pPr algn="ctr" fontAlgn="b"/>
                      <a:r>
                        <a:rPr lang="en-ZA" sz="1600" b="1" u="none" strike="noStrike" dirty="0" smtClean="0">
                          <a:effectLst/>
                        </a:rPr>
                        <a:t>Weights</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gridSpan="4">
                  <a:txBody>
                    <a:bodyPr/>
                    <a:lstStyle/>
                    <a:p>
                      <a:pPr algn="ctr" fontAlgn="b"/>
                      <a:r>
                        <a:rPr lang="en-ZA" sz="1600" b="1" u="none" strike="noStrike" dirty="0" smtClean="0">
                          <a:effectLst/>
                        </a:rPr>
                        <a:t>Rank</a:t>
                      </a:r>
                      <a:r>
                        <a:rPr lang="en-ZA" sz="1600" b="1" u="none" strike="noStrike" baseline="0" dirty="0" smtClean="0">
                          <a:effectLst/>
                        </a:rPr>
                        <a:t> Position of Scenario</a:t>
                      </a:r>
                    </a:p>
                    <a:p>
                      <a:pPr algn="ctr" fontAlgn="b"/>
                      <a:r>
                        <a:rPr lang="en-ZA" sz="1600" b="1" u="none" strike="noStrike" baseline="0" dirty="0" smtClean="0">
                          <a:effectLst/>
                        </a:rPr>
                        <a:t>(Normalisation Ranking Method)</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ctr" fontAlgn="b"/>
                      <a:endParaRPr lang="en-GB" sz="1100" b="0" i="0" u="none" strike="noStrike" dirty="0">
                        <a:solidFill>
                          <a:srgbClr val="000000"/>
                        </a:solidFill>
                        <a:effectLst/>
                        <a:latin typeface="Calibri"/>
                      </a:endParaRPr>
                    </a:p>
                  </a:txBody>
                  <a:tcPr marL="0" marR="0" marT="0" marB="0" anchor="b">
                    <a:lnL>
                      <a:noFill/>
                    </a:lnL>
                    <a:lnR>
                      <a:noFill/>
                    </a:lnR>
                    <a:lnT>
                      <a:noFill/>
                    </a:lnT>
                    <a:lnB>
                      <a:noFill/>
                    </a:lnB>
                  </a:tcPr>
                </a:tc>
              </a:tr>
              <a:tr h="468105">
                <a:tc>
                  <a:txBody>
                    <a:bodyPr/>
                    <a:lstStyle/>
                    <a:p>
                      <a:pPr algn="ctr" fontAlgn="b"/>
                      <a:r>
                        <a:rPr lang="en-ZA" sz="1600" u="none" strike="noStrike" dirty="0" smtClean="0">
                          <a:effectLst/>
                        </a:rPr>
                        <a:t>Alternative</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r>
                        <a:rPr lang="en-GB" sz="1600" b="1" u="none" strike="noStrike" dirty="0" smtClean="0">
                          <a:effectLst/>
                        </a:rPr>
                        <a:t>Ecology</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r>
                        <a:rPr lang="en-GB" sz="1600" b="1" u="none" strike="noStrike" dirty="0" err="1" smtClean="0">
                          <a:effectLst/>
                        </a:rPr>
                        <a:t>EcoSystem</a:t>
                      </a:r>
                      <a:r>
                        <a:rPr lang="en-GB" sz="1600" b="1" u="none" strike="noStrike" dirty="0" smtClean="0">
                          <a:effectLst/>
                        </a:rPr>
                        <a:t> Services</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r>
                        <a:rPr lang="en-GB" sz="1600" b="1" u="none" strike="noStrike" dirty="0">
                          <a:effectLst/>
                        </a:rPr>
                        <a:t>GDP</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r>
                        <a:rPr lang="en-GB" sz="1600" b="1" u="none" strike="noStrike" dirty="0">
                          <a:effectLst/>
                        </a:rPr>
                        <a:t>Jobs</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r>
                        <a:rPr lang="en-ZA" sz="1600" b="1" u="none" strike="noStrike" dirty="0" smtClean="0">
                          <a:effectLst/>
                        </a:rPr>
                        <a:t>3</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r>
                        <a:rPr lang="en-ZA" sz="1600" b="1" u="none" strike="noStrike" dirty="0" smtClean="0">
                          <a:effectLst/>
                        </a:rPr>
                        <a:t>41</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r>
                        <a:rPr lang="en-ZA" sz="1600" b="1" u="none" strike="noStrike" dirty="0" smtClean="0">
                          <a:effectLst/>
                        </a:rPr>
                        <a:t>42</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c>
                  <a:txBody>
                    <a:bodyPr/>
                    <a:lstStyle/>
                    <a:p>
                      <a:pPr algn="ctr" fontAlgn="b"/>
                      <a:r>
                        <a:rPr lang="en-ZA" sz="1600" b="1" u="none" strike="noStrike" dirty="0" smtClean="0">
                          <a:effectLst/>
                        </a:rPr>
                        <a:t>43</a:t>
                      </a:r>
                      <a:endParaRPr lang="en-GB" sz="1600" b="1" i="0" u="none" strike="noStrike" dirty="0">
                        <a:solidFill>
                          <a:srgbClr val="000000"/>
                        </a:solidFill>
                        <a:effectLst/>
                        <a:latin typeface="Calibri"/>
                      </a:endParaRPr>
                    </a:p>
                  </a:txBody>
                  <a:tcPr marL="0" marR="0" marT="0" marB="0" anchor="ctr">
                    <a:solidFill>
                      <a:schemeClr val="accent5">
                        <a:lumMod val="40000"/>
                        <a:lumOff val="60000"/>
                      </a:schemeClr>
                    </a:solidFill>
                  </a:tcPr>
                </a:tc>
              </a:tr>
              <a:tr h="216000">
                <a:tc>
                  <a:txBody>
                    <a:bodyPr/>
                    <a:lstStyle/>
                    <a:p>
                      <a:pPr algn="ctr" fontAlgn="b"/>
                      <a:r>
                        <a:rPr lang="en-GB" sz="1600" u="none" strike="noStrike" dirty="0">
                          <a:effectLst/>
                        </a:rPr>
                        <a:t>1</a:t>
                      </a:r>
                      <a:endParaRPr lang="en-GB" sz="1600" b="1" i="1" u="none" strike="noStrike" dirty="0">
                        <a:solidFill>
                          <a:srgbClr val="000000"/>
                        </a:solidFill>
                        <a:effectLst/>
                        <a:latin typeface="Calibri"/>
                      </a:endParaRPr>
                    </a:p>
                  </a:txBody>
                  <a:tcPr marL="0" marR="0" marT="0" marB="0" anchor="ctr"/>
                </a:tc>
                <a:tc>
                  <a:txBody>
                    <a:bodyPr/>
                    <a:lstStyle/>
                    <a:p>
                      <a:pPr algn="ctr" fontAlgn="b"/>
                      <a:r>
                        <a:rPr lang="en-GB" sz="1200" b="0" i="0" u="none" strike="noStrike" dirty="0">
                          <a:solidFill>
                            <a:srgbClr val="000000"/>
                          </a:solidFill>
                          <a:effectLst/>
                          <a:latin typeface="Calibri"/>
                        </a:rPr>
                        <a:t>0.5</a:t>
                      </a:r>
                    </a:p>
                  </a:txBody>
                  <a:tcPr marL="0" marR="0" marT="0" marB="0" anchor="ctr"/>
                </a:tc>
                <a:tc>
                  <a:txBody>
                    <a:bodyPr/>
                    <a:lstStyle/>
                    <a:p>
                      <a:pPr algn="ctr" fontAlgn="b"/>
                      <a:r>
                        <a:rPr lang="en-GB" sz="1200" b="0" i="0" u="none" strike="noStrike">
                          <a:solidFill>
                            <a:srgbClr val="000000"/>
                          </a:solidFill>
                          <a:effectLst/>
                          <a:latin typeface="Calibri"/>
                        </a:rPr>
                        <a:t>0.15</a:t>
                      </a:r>
                    </a:p>
                  </a:txBody>
                  <a:tcPr marL="0" marR="0" marT="0" marB="0" anchor="ctr"/>
                </a:tc>
                <a:tc>
                  <a:txBody>
                    <a:bodyPr/>
                    <a:lstStyle/>
                    <a:p>
                      <a:pPr algn="ctr" fontAlgn="b"/>
                      <a:r>
                        <a:rPr lang="en-GB" sz="1200" b="0" i="0" u="none" strike="noStrike">
                          <a:solidFill>
                            <a:srgbClr val="000000"/>
                          </a:solidFill>
                          <a:effectLst/>
                          <a:latin typeface="Calibri"/>
                        </a:rPr>
                        <a:t>0.15</a:t>
                      </a:r>
                    </a:p>
                  </a:txBody>
                  <a:tcPr marL="0" marR="0" marT="0" marB="0" anchor="ctr"/>
                </a:tc>
                <a:tc>
                  <a:txBody>
                    <a:bodyPr/>
                    <a:lstStyle/>
                    <a:p>
                      <a:pPr algn="ctr" fontAlgn="b"/>
                      <a:r>
                        <a:rPr lang="en-GB" sz="1200" b="0" i="0" u="none" strike="noStrike">
                          <a:solidFill>
                            <a:srgbClr val="000000"/>
                          </a:solidFill>
                          <a:effectLst/>
                          <a:latin typeface="Calibri"/>
                        </a:rPr>
                        <a:t>0.2</a:t>
                      </a:r>
                    </a:p>
                  </a:txBody>
                  <a:tcPr marL="0" marR="0" marT="0" marB="0" anchor="ctr"/>
                </a:tc>
                <a:tc>
                  <a:txBody>
                    <a:bodyPr/>
                    <a:lstStyle/>
                    <a:p>
                      <a:pPr algn="ctr" fontAlgn="b"/>
                      <a:endParaRPr lang="en-GB" sz="1800" b="0" i="1" u="none" strike="noStrike">
                        <a:solidFill>
                          <a:srgbClr val="000000"/>
                        </a:solidFill>
                        <a:effectLst/>
                        <a:latin typeface="Calibri"/>
                      </a:endParaRPr>
                    </a:p>
                  </a:txBody>
                  <a:tcPr marL="0" marR="0" marT="0" marB="0" anchor="ctr"/>
                </a:tc>
                <a:tc>
                  <a:txBody>
                    <a:bodyPr/>
                    <a:lstStyle/>
                    <a:p>
                      <a:pPr algn="ctr" fontAlgn="b"/>
                      <a:r>
                        <a:rPr lang="en-GB" sz="1800" b="0" i="0" u="none" strike="noStrike" dirty="0">
                          <a:solidFill>
                            <a:srgbClr val="000000"/>
                          </a:solidFill>
                          <a:effectLst/>
                          <a:latin typeface="Calibri"/>
                        </a:rPr>
                        <a:t>4</a:t>
                      </a:r>
                    </a:p>
                  </a:txBody>
                  <a:tcPr marL="0" marR="0" marT="0" marB="0" anchor="ctr"/>
                </a:tc>
                <a:tc>
                  <a:txBody>
                    <a:bodyPr/>
                    <a:lstStyle/>
                    <a:p>
                      <a:pPr algn="ctr" fontAlgn="b"/>
                      <a:r>
                        <a:rPr lang="en-GB" sz="1800" b="0" i="0" u="none" strike="noStrike">
                          <a:solidFill>
                            <a:srgbClr val="000000"/>
                          </a:solidFill>
                          <a:effectLst/>
                          <a:latin typeface="Calibri"/>
                        </a:rPr>
                        <a:t>3</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GB" sz="1600" u="none" strike="noStrike" dirty="0">
                          <a:effectLst/>
                        </a:rPr>
                        <a:t>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dirty="0">
                          <a:solidFill>
                            <a:srgbClr val="000000"/>
                          </a:solidFill>
                          <a:effectLst/>
                          <a:latin typeface="Calibri"/>
                        </a:rPr>
                        <a:t>0.5</a:t>
                      </a:r>
                    </a:p>
                  </a:txBody>
                  <a:tcPr marL="0" marR="0" marT="0" marB="0" anchor="ctr"/>
                </a:tc>
                <a:tc>
                  <a:txBody>
                    <a:bodyPr/>
                    <a:lstStyle/>
                    <a:p>
                      <a:pPr algn="ctr" fontAlgn="b"/>
                      <a:r>
                        <a:rPr lang="en-GB" sz="1200" b="0" i="0" u="none" strike="noStrike" dirty="0">
                          <a:solidFill>
                            <a:srgbClr val="000000"/>
                          </a:solidFill>
                          <a:effectLst/>
                          <a:latin typeface="Calibri"/>
                        </a:rPr>
                        <a:t>0.1</a:t>
                      </a:r>
                    </a:p>
                  </a:txBody>
                  <a:tcPr marL="0" marR="0" marT="0" marB="0" anchor="ctr"/>
                </a:tc>
                <a:tc>
                  <a:txBody>
                    <a:bodyPr/>
                    <a:lstStyle/>
                    <a:p>
                      <a:pPr algn="ctr" fontAlgn="b"/>
                      <a:r>
                        <a:rPr lang="en-GB" sz="1200" b="0" i="0" u="none" strike="noStrike">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0.2</a:t>
                      </a:r>
                    </a:p>
                  </a:txBody>
                  <a:tcPr marL="0" marR="0" marT="0" marB="0" anchor="ctr"/>
                </a:tc>
                <a:tc>
                  <a:txBody>
                    <a:bodyPr/>
                    <a:lstStyle/>
                    <a:p>
                      <a:pPr algn="ctr" fontAlgn="b"/>
                      <a:endParaRPr lang="en-GB" sz="1800" b="0" i="0" u="none" strike="noStrike">
                        <a:solidFill>
                          <a:srgbClr val="000000"/>
                        </a:solidFill>
                        <a:effectLst/>
                        <a:latin typeface="Calibri"/>
                      </a:endParaRPr>
                    </a:p>
                  </a:txBody>
                  <a:tcPr marL="0" marR="0" marT="0" marB="0" anchor="ctr"/>
                </a:tc>
                <a:tc>
                  <a:txBody>
                    <a:bodyPr/>
                    <a:lstStyle/>
                    <a:p>
                      <a:pPr algn="ctr" fontAlgn="b"/>
                      <a:r>
                        <a:rPr lang="en-GB" sz="1800" b="0" i="0" u="none" strike="noStrike" dirty="0">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GB" sz="1600" u="none" strike="noStrike" dirty="0">
                          <a:effectLst/>
                        </a:rPr>
                        <a:t>3</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dirty="0">
                          <a:solidFill>
                            <a:srgbClr val="000000"/>
                          </a:solidFill>
                          <a:effectLst/>
                          <a:latin typeface="Calibri"/>
                        </a:rPr>
                        <a:t>0.5</a:t>
                      </a:r>
                    </a:p>
                  </a:txBody>
                  <a:tcPr marL="0" marR="0" marT="0" marB="0" anchor="ctr"/>
                </a:tc>
                <a:tc>
                  <a:txBody>
                    <a:bodyPr/>
                    <a:lstStyle/>
                    <a:p>
                      <a:pPr algn="ctr" fontAlgn="b"/>
                      <a:r>
                        <a:rPr lang="en-GB" sz="1200" b="0" i="0" u="none" strike="noStrike" dirty="0">
                          <a:solidFill>
                            <a:srgbClr val="000000"/>
                          </a:solidFill>
                          <a:effectLst/>
                          <a:latin typeface="Calibri"/>
                        </a:rPr>
                        <a:t>0.05</a:t>
                      </a:r>
                    </a:p>
                  </a:txBody>
                  <a:tcPr marL="0" marR="0" marT="0" marB="0" anchor="ctr"/>
                </a:tc>
                <a:tc>
                  <a:txBody>
                    <a:bodyPr/>
                    <a:lstStyle/>
                    <a:p>
                      <a:pPr algn="ctr" fontAlgn="b"/>
                      <a:r>
                        <a:rPr lang="en-GB" sz="1200" b="0" i="0" u="none" strike="noStrike">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endParaRPr lang="en-GB" sz="1800" b="0" i="0" u="none" strike="noStrike">
                        <a:solidFill>
                          <a:srgbClr val="000000"/>
                        </a:solidFill>
                        <a:effectLst/>
                        <a:latin typeface="Calibri"/>
                      </a:endParaRP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GB" sz="1600" u="none" strike="noStrike">
                          <a:effectLst/>
                        </a:rPr>
                        <a:t>4</a:t>
                      </a:r>
                      <a:endParaRPr lang="en-GB" sz="1600" b="0" i="0" u="none" strike="noStrike">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0.5</a:t>
                      </a:r>
                    </a:p>
                  </a:txBody>
                  <a:tcPr marL="0" marR="0" marT="0" marB="0" anchor="ctr"/>
                </a:tc>
                <a:tc>
                  <a:txBody>
                    <a:bodyPr/>
                    <a:lstStyle/>
                    <a:p>
                      <a:pPr algn="ctr" fontAlgn="b"/>
                      <a:r>
                        <a:rPr lang="en-GB" sz="1200" b="0" i="0" u="none" strike="noStrike" dirty="0">
                          <a:solidFill>
                            <a:srgbClr val="000000"/>
                          </a:solidFill>
                          <a:effectLst/>
                          <a:latin typeface="Calibri"/>
                        </a:rPr>
                        <a:t>0.05</a:t>
                      </a:r>
                    </a:p>
                  </a:txBody>
                  <a:tcPr marL="0" marR="0" marT="0" marB="0" anchor="ctr"/>
                </a:tc>
                <a:tc>
                  <a:txBody>
                    <a:bodyPr/>
                    <a:lstStyle/>
                    <a:p>
                      <a:pPr algn="ctr" fontAlgn="b"/>
                      <a:r>
                        <a:rPr lang="en-GB" sz="1200" b="0" i="0" u="none" strike="noStrike">
                          <a:solidFill>
                            <a:srgbClr val="000000"/>
                          </a:solidFill>
                          <a:effectLst/>
                          <a:latin typeface="Calibri"/>
                        </a:rPr>
                        <a:t>0.15</a:t>
                      </a:r>
                    </a:p>
                  </a:txBody>
                  <a:tcPr marL="0" marR="0" marT="0" marB="0" anchor="ctr"/>
                </a:tc>
                <a:tc>
                  <a:txBody>
                    <a:bodyPr/>
                    <a:lstStyle/>
                    <a:p>
                      <a:pPr algn="ctr" fontAlgn="b"/>
                      <a:r>
                        <a:rPr lang="en-GB" sz="1200" b="0" i="0" u="none" strike="noStrike">
                          <a:solidFill>
                            <a:srgbClr val="000000"/>
                          </a:solidFill>
                          <a:effectLst/>
                          <a:latin typeface="Calibri"/>
                        </a:rPr>
                        <a:t>0.3</a:t>
                      </a:r>
                    </a:p>
                  </a:txBody>
                  <a:tcPr marL="0" marR="0" marT="0" marB="0" anchor="ctr"/>
                </a:tc>
                <a:tc>
                  <a:txBody>
                    <a:bodyPr/>
                    <a:lstStyle/>
                    <a:p>
                      <a:pPr algn="ctr" fontAlgn="b"/>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GB" sz="1600" u="none" strike="noStrike">
                          <a:effectLst/>
                        </a:rPr>
                        <a:t>5</a:t>
                      </a:r>
                      <a:endParaRPr lang="en-GB" sz="1600" b="0" i="0" u="none" strike="noStrike">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0.5</a:t>
                      </a:r>
                    </a:p>
                  </a:txBody>
                  <a:tcPr marL="0" marR="0" marT="0" marB="0" anchor="ctr"/>
                </a:tc>
                <a:tc>
                  <a:txBody>
                    <a:bodyPr/>
                    <a:lstStyle/>
                    <a:p>
                      <a:pPr algn="ctr" fontAlgn="b"/>
                      <a:r>
                        <a:rPr lang="en-GB" sz="1200" b="0" i="0" u="none" strike="noStrike" dirty="0">
                          <a:solidFill>
                            <a:srgbClr val="000000"/>
                          </a:solidFill>
                          <a:effectLst/>
                          <a:latin typeface="Calibri"/>
                        </a:rPr>
                        <a:t>0.05</a:t>
                      </a:r>
                    </a:p>
                  </a:txBody>
                  <a:tcPr marL="0" marR="0" marT="0" marB="0" anchor="ctr"/>
                </a:tc>
                <a:tc>
                  <a:txBody>
                    <a:bodyPr/>
                    <a:lstStyle/>
                    <a:p>
                      <a:pPr algn="ctr" fontAlgn="b"/>
                      <a:r>
                        <a:rPr lang="en-GB" sz="1200" b="0" i="0" u="none" strike="noStrike">
                          <a:solidFill>
                            <a:srgbClr val="000000"/>
                          </a:solidFill>
                          <a:effectLst/>
                          <a:latin typeface="Calibri"/>
                        </a:rPr>
                        <a:t>0.3</a:t>
                      </a:r>
                    </a:p>
                  </a:txBody>
                  <a:tcPr marL="0" marR="0" marT="0" marB="0" anchor="ctr"/>
                </a:tc>
                <a:tc>
                  <a:txBody>
                    <a:bodyPr/>
                    <a:lstStyle/>
                    <a:p>
                      <a:pPr algn="ctr" fontAlgn="b"/>
                      <a:r>
                        <a:rPr lang="en-GB" sz="1200" b="0" i="0" u="none" strike="noStrike">
                          <a:solidFill>
                            <a:srgbClr val="000000"/>
                          </a:solidFill>
                          <a:effectLst/>
                          <a:latin typeface="Calibri"/>
                        </a:rPr>
                        <a:t>0.15</a:t>
                      </a:r>
                    </a:p>
                  </a:txBody>
                  <a:tcPr marL="0" marR="0" marT="0" marB="0" anchor="ctr"/>
                </a:tc>
                <a:tc>
                  <a:txBody>
                    <a:bodyPr/>
                    <a:lstStyle/>
                    <a:p>
                      <a:pPr algn="ctr" fontAlgn="b"/>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GB" sz="1600" u="none" strike="noStrike">
                          <a:effectLst/>
                        </a:rPr>
                        <a:t>6</a:t>
                      </a:r>
                      <a:endParaRPr lang="en-GB" sz="1600" b="0" i="0" u="none" strike="noStrike">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0.5</a:t>
                      </a:r>
                    </a:p>
                  </a:txBody>
                  <a:tcPr marL="0" marR="0" marT="0" marB="0" anchor="ctr"/>
                </a:tc>
                <a:tc>
                  <a:txBody>
                    <a:bodyPr/>
                    <a:lstStyle/>
                    <a:p>
                      <a:pPr algn="ctr" fontAlgn="b"/>
                      <a:r>
                        <a:rPr lang="en-GB" sz="1200" b="0" i="0" u="none" strike="noStrike" dirty="0">
                          <a:solidFill>
                            <a:srgbClr val="000000"/>
                          </a:solidFill>
                          <a:effectLst/>
                          <a:latin typeface="Calibri"/>
                        </a:rPr>
                        <a:t>0.05</a:t>
                      </a:r>
                    </a:p>
                  </a:txBody>
                  <a:tcPr marL="0" marR="0" marT="0" marB="0" anchor="ctr"/>
                </a:tc>
                <a:tc>
                  <a:txBody>
                    <a:bodyPr/>
                    <a:lstStyle/>
                    <a:p>
                      <a:pPr algn="ctr" fontAlgn="b"/>
                      <a:r>
                        <a:rPr lang="en-GB" sz="1200" b="0" i="0" u="none" strike="noStrike" dirty="0">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GB" sz="1600" u="none" strike="noStrike">
                          <a:effectLst/>
                        </a:rPr>
                        <a:t>7</a:t>
                      </a:r>
                      <a:endParaRPr lang="en-GB" sz="1600" b="0" i="0" u="none" strike="noStrike">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0.45</a:t>
                      </a:r>
                    </a:p>
                  </a:txBody>
                  <a:tcPr marL="0" marR="0" marT="0" marB="0" anchor="ctr"/>
                </a:tc>
                <a:tc>
                  <a:txBody>
                    <a:bodyPr/>
                    <a:lstStyle/>
                    <a:p>
                      <a:pPr algn="ctr" fontAlgn="b"/>
                      <a:r>
                        <a:rPr lang="en-GB" sz="1200" b="0" i="0" u="none" strike="noStrike" dirty="0">
                          <a:solidFill>
                            <a:srgbClr val="000000"/>
                          </a:solidFill>
                          <a:effectLst/>
                          <a:latin typeface="Calibri"/>
                        </a:rPr>
                        <a:t>0.1</a:t>
                      </a:r>
                    </a:p>
                  </a:txBody>
                  <a:tcPr marL="0" marR="0" marT="0" marB="0" anchor="ctr"/>
                </a:tc>
                <a:tc>
                  <a:txBody>
                    <a:bodyPr/>
                    <a:lstStyle/>
                    <a:p>
                      <a:pPr algn="ctr" fontAlgn="b"/>
                      <a:r>
                        <a:rPr lang="en-GB" sz="1200" b="0" i="0" u="none" strike="noStrike" dirty="0">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0.2</a:t>
                      </a:r>
                    </a:p>
                  </a:txBody>
                  <a:tcPr marL="0" marR="0" marT="0" marB="0" anchor="ctr"/>
                </a:tc>
                <a:tc>
                  <a:txBody>
                    <a:bodyPr/>
                    <a:lstStyle/>
                    <a:p>
                      <a:pPr algn="ctr" fontAlgn="b"/>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GB" sz="1600" u="none" strike="noStrike" dirty="0">
                          <a:effectLst/>
                        </a:rPr>
                        <a:t>8</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0.4</a:t>
                      </a:r>
                    </a:p>
                  </a:txBody>
                  <a:tcPr marL="0" marR="0" marT="0" marB="0" anchor="ctr"/>
                </a:tc>
                <a:tc>
                  <a:txBody>
                    <a:bodyPr/>
                    <a:lstStyle/>
                    <a:p>
                      <a:pPr algn="ctr" fontAlgn="b"/>
                      <a:r>
                        <a:rPr lang="en-GB" sz="1200" b="0" i="0" u="none" strike="noStrike" dirty="0">
                          <a:solidFill>
                            <a:srgbClr val="000000"/>
                          </a:solidFill>
                          <a:effectLst/>
                          <a:latin typeface="Calibri"/>
                        </a:rPr>
                        <a:t>0.05</a:t>
                      </a:r>
                    </a:p>
                  </a:txBody>
                  <a:tcPr marL="0" marR="0" marT="0" marB="0" anchor="ctr"/>
                </a:tc>
                <a:tc>
                  <a:txBody>
                    <a:bodyPr/>
                    <a:lstStyle/>
                    <a:p>
                      <a:pPr algn="ctr" fontAlgn="b"/>
                      <a:r>
                        <a:rPr lang="en-GB" sz="1200" b="0" i="0" u="none" strike="noStrike">
                          <a:solidFill>
                            <a:srgbClr val="000000"/>
                          </a:solidFill>
                          <a:effectLst/>
                          <a:latin typeface="Calibri"/>
                        </a:rPr>
                        <a:t>0.2</a:t>
                      </a:r>
                    </a:p>
                  </a:txBody>
                  <a:tcPr marL="0" marR="0" marT="0" marB="0" anchor="ctr"/>
                </a:tc>
                <a:tc>
                  <a:txBody>
                    <a:bodyPr/>
                    <a:lstStyle/>
                    <a:p>
                      <a:pPr algn="ctr" fontAlgn="b"/>
                      <a:r>
                        <a:rPr lang="en-GB" sz="1200" b="0" i="0" u="none" strike="noStrike" dirty="0">
                          <a:solidFill>
                            <a:srgbClr val="000000"/>
                          </a:solidFill>
                          <a:effectLst/>
                          <a:latin typeface="Calibri"/>
                        </a:rPr>
                        <a:t>0.25</a:t>
                      </a:r>
                    </a:p>
                  </a:txBody>
                  <a:tcPr marL="0" marR="0" marT="0" marB="0" anchor="ctr"/>
                </a:tc>
                <a:tc>
                  <a:txBody>
                    <a:bodyPr/>
                    <a:lstStyle/>
                    <a:p>
                      <a:pPr algn="ctr" fontAlgn="b"/>
                      <a:endParaRPr lang="en-GB" sz="1800" b="0" i="0" u="none" strike="noStrike">
                        <a:solidFill>
                          <a:srgbClr val="000000"/>
                        </a:solidFill>
                        <a:effectLst/>
                        <a:latin typeface="Calibri"/>
                      </a:endParaRPr>
                    </a:p>
                  </a:txBody>
                  <a:tcPr marL="0" marR="0" marT="0" marB="0" anchor="ctr"/>
                </a:tc>
                <a:tc>
                  <a:txBody>
                    <a:bodyPr/>
                    <a:lstStyle/>
                    <a:p>
                      <a:pPr algn="ctr" fontAlgn="b"/>
                      <a:r>
                        <a:rPr lang="en-GB" sz="1800" b="0" i="0" u="none" strike="noStrike">
                          <a:solidFill>
                            <a:srgbClr val="000000"/>
                          </a:solidFill>
                          <a:effectLst/>
                          <a:latin typeface="Calibri"/>
                        </a:rPr>
                        <a:t>3</a:t>
                      </a: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ZA" sz="1600" u="none" strike="noStrike" dirty="0" smtClean="0">
                          <a:effectLst/>
                        </a:rPr>
                        <a:t>9</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0.35</a:t>
                      </a:r>
                    </a:p>
                  </a:txBody>
                  <a:tcPr marL="0" marR="0" marT="0" marB="0" anchor="ctr"/>
                </a:tc>
                <a:tc>
                  <a:txBody>
                    <a:bodyPr/>
                    <a:lstStyle/>
                    <a:p>
                      <a:pPr algn="ctr" fontAlgn="b"/>
                      <a:r>
                        <a:rPr lang="en-GB" sz="1200" b="0" i="0" u="none" strike="noStrike" dirty="0">
                          <a:solidFill>
                            <a:srgbClr val="000000"/>
                          </a:solidFill>
                          <a:effectLst/>
                          <a:latin typeface="Calibri"/>
                        </a:rPr>
                        <a:t>0.05</a:t>
                      </a:r>
                    </a:p>
                  </a:txBody>
                  <a:tcPr marL="0" marR="0" marT="0" marB="0" anchor="ctr"/>
                </a:tc>
                <a:tc>
                  <a:txBody>
                    <a:bodyPr/>
                    <a:lstStyle/>
                    <a:p>
                      <a:pPr algn="ctr" fontAlgn="b"/>
                      <a:r>
                        <a:rPr lang="en-GB" sz="1200" b="0" i="0" u="none" strike="noStrike" dirty="0">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ZA" sz="1600" u="none" strike="noStrike" dirty="0" smtClean="0">
                          <a:effectLst/>
                        </a:rPr>
                        <a:t>10</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0.3</a:t>
                      </a:r>
                    </a:p>
                  </a:txBody>
                  <a:tcPr marL="0" marR="0" marT="0" marB="0" anchor="ctr"/>
                </a:tc>
                <a:tc>
                  <a:txBody>
                    <a:bodyPr/>
                    <a:lstStyle/>
                    <a:p>
                      <a:pPr algn="ctr" fontAlgn="b"/>
                      <a:r>
                        <a:rPr lang="en-GB" sz="1200" b="0" i="0" u="none" strike="noStrike">
                          <a:solidFill>
                            <a:srgbClr val="000000"/>
                          </a:solidFill>
                          <a:effectLst/>
                          <a:latin typeface="Calibri"/>
                        </a:rPr>
                        <a:t>0.05</a:t>
                      </a:r>
                    </a:p>
                  </a:txBody>
                  <a:tcPr marL="0" marR="0" marT="0" marB="0" anchor="ctr"/>
                </a:tc>
                <a:tc>
                  <a:txBody>
                    <a:bodyPr/>
                    <a:lstStyle/>
                    <a:p>
                      <a:pPr algn="ctr" fontAlgn="b"/>
                      <a:r>
                        <a:rPr lang="en-GB" sz="1200" b="0" i="0" u="none" strike="noStrike" dirty="0">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endParaRPr lang="en-GB" sz="1800" b="0" i="0" u="none" strike="noStrike">
                        <a:solidFill>
                          <a:srgbClr val="000000"/>
                        </a:solidFill>
                        <a:effectLst/>
                        <a:latin typeface="Calibri"/>
                      </a:endParaRP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ZA" sz="1600" u="none" strike="noStrike" dirty="0" smtClean="0">
                          <a:effectLst/>
                        </a:rPr>
                        <a:t>11</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r>
                        <a:rPr lang="en-GB" sz="1200" b="0" i="0" u="none" strike="noStrike" dirty="0">
                          <a:solidFill>
                            <a:srgbClr val="000000"/>
                          </a:solidFill>
                          <a:effectLst/>
                          <a:latin typeface="Calibri"/>
                        </a:rPr>
                        <a:t>0.25</a:t>
                      </a: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endParaRPr lang="en-GB" sz="1800" b="0" i="0" u="none" strike="noStrike" dirty="0">
                        <a:solidFill>
                          <a:srgbClr val="000000"/>
                        </a:solidFill>
                        <a:effectLst/>
                        <a:latin typeface="Calibri"/>
                      </a:endParaRPr>
                    </a:p>
                  </a:txBody>
                  <a:tcPr marL="0" marR="0" marT="0" marB="0" anchor="ctr"/>
                </a:tc>
                <a:tc>
                  <a:txBody>
                    <a:bodyPr/>
                    <a:lstStyle/>
                    <a:p>
                      <a:pPr algn="ctr" fontAlgn="b"/>
                      <a:r>
                        <a:rPr lang="en-GB" sz="1800" b="0" i="0" u="none" strike="noStrike">
                          <a:solidFill>
                            <a:srgbClr val="000000"/>
                          </a:solidFill>
                          <a:effectLst/>
                          <a:latin typeface="Calibri"/>
                        </a:rPr>
                        <a:t>3</a:t>
                      </a:r>
                    </a:p>
                  </a:txBody>
                  <a:tcPr marL="0" marR="0" marT="0" marB="0" anchor="ctr"/>
                </a:tc>
                <a:tc>
                  <a:txBody>
                    <a:bodyPr/>
                    <a:lstStyle/>
                    <a:p>
                      <a:pPr algn="ctr" fontAlgn="b"/>
                      <a:r>
                        <a:rPr lang="en-GB" sz="1800" b="0" i="0" u="none" strike="noStrike" dirty="0">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r>
              <a:tr h="216000">
                <a:tc>
                  <a:txBody>
                    <a:bodyPr/>
                    <a:lstStyle/>
                    <a:p>
                      <a:pPr algn="ctr" fontAlgn="b"/>
                      <a:r>
                        <a:rPr lang="en-ZA" sz="1600" u="none" strike="noStrike" dirty="0" smtClean="0">
                          <a:effectLst/>
                        </a:rPr>
                        <a:t>12</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r>
                        <a:rPr lang="en-GB" sz="1200" b="0" i="0" u="none" strike="noStrike">
                          <a:solidFill>
                            <a:srgbClr val="000000"/>
                          </a:solidFill>
                          <a:effectLst/>
                          <a:latin typeface="Calibri"/>
                        </a:rPr>
                        <a:t>0.05</a:t>
                      </a:r>
                    </a:p>
                  </a:txBody>
                  <a:tcPr marL="0" marR="0" marT="0" marB="0" anchor="ctr"/>
                </a:tc>
                <a:tc>
                  <a:txBody>
                    <a:bodyPr/>
                    <a:lstStyle/>
                    <a:p>
                      <a:pPr algn="ctr" fontAlgn="b"/>
                      <a:r>
                        <a:rPr lang="en-GB" sz="1200" b="0" i="0" u="none" strike="noStrike" dirty="0">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0.25</a:t>
                      </a:r>
                    </a:p>
                  </a:txBody>
                  <a:tcPr marL="0" marR="0" marT="0" marB="0" anchor="ctr"/>
                </a:tc>
                <a:tc>
                  <a:txBody>
                    <a:bodyPr/>
                    <a:lstStyle/>
                    <a:p>
                      <a:pPr algn="ctr" fontAlgn="b"/>
                      <a:endParaRPr lang="en-GB" sz="1800" b="0" i="0" u="none" strike="noStrike">
                        <a:solidFill>
                          <a:srgbClr val="000000"/>
                        </a:solidFill>
                        <a:effectLst/>
                        <a:latin typeface="Calibri"/>
                      </a:endParaRP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c>
                  <a:txBody>
                    <a:bodyPr/>
                    <a:lstStyle/>
                    <a:p>
                      <a:pPr algn="ctr" fontAlgn="b"/>
                      <a:r>
                        <a:rPr lang="en-GB" sz="1800" b="0" i="0" u="none" strike="noStrike" dirty="0">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3</a:t>
                      </a:r>
                    </a:p>
                  </a:txBody>
                  <a:tcPr marL="0" marR="0" marT="0" marB="0" anchor="ctr"/>
                </a:tc>
              </a:tr>
              <a:tr h="216000">
                <a:tc>
                  <a:txBody>
                    <a:bodyPr/>
                    <a:lstStyle/>
                    <a:p>
                      <a:pPr algn="ctr" fontAlgn="b"/>
                      <a:r>
                        <a:rPr lang="en-ZA" sz="1600" u="none" strike="noStrike" dirty="0" smtClean="0">
                          <a:effectLst/>
                        </a:rPr>
                        <a:t>13</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0.1</a:t>
                      </a:r>
                    </a:p>
                  </a:txBody>
                  <a:tcPr marL="0" marR="0" marT="0" marB="0" anchor="ctr"/>
                </a:tc>
                <a:tc>
                  <a:txBody>
                    <a:bodyPr/>
                    <a:lstStyle/>
                    <a:p>
                      <a:pPr algn="ctr" fontAlgn="b"/>
                      <a:r>
                        <a:rPr lang="en-GB" sz="1200" b="0" i="0" u="none" strike="noStrike" dirty="0">
                          <a:solidFill>
                            <a:srgbClr val="000000"/>
                          </a:solidFill>
                          <a:effectLst/>
                          <a:latin typeface="Calibri"/>
                        </a:rPr>
                        <a:t>0.4</a:t>
                      </a:r>
                    </a:p>
                  </a:txBody>
                  <a:tcPr marL="0" marR="0" marT="0" marB="0" anchor="ctr"/>
                </a:tc>
                <a:tc>
                  <a:txBody>
                    <a:bodyPr/>
                    <a:lstStyle/>
                    <a:p>
                      <a:pPr algn="ctr" fontAlgn="b"/>
                      <a:r>
                        <a:rPr lang="en-GB" sz="1200" b="0" i="0" u="none" strike="noStrike">
                          <a:solidFill>
                            <a:srgbClr val="000000"/>
                          </a:solidFill>
                          <a:effectLst/>
                          <a:latin typeface="Calibri"/>
                        </a:rPr>
                        <a:t>0.3</a:t>
                      </a:r>
                    </a:p>
                  </a:txBody>
                  <a:tcPr marL="0" marR="0" marT="0" marB="0" anchor="ctr"/>
                </a:tc>
                <a:tc>
                  <a:txBody>
                    <a:bodyPr/>
                    <a:lstStyle/>
                    <a:p>
                      <a:pPr algn="ctr" fontAlgn="b"/>
                      <a:endParaRPr lang="en-GB" sz="1800" b="0" i="0" u="none" strike="noStrike">
                        <a:solidFill>
                          <a:srgbClr val="000000"/>
                        </a:solidFill>
                        <a:effectLst/>
                        <a:latin typeface="Calibri"/>
                      </a:endParaRP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000000"/>
                          </a:solidFill>
                          <a:effectLst/>
                          <a:latin typeface="Calibri"/>
                        </a:rPr>
                        <a:t>2</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r>
              <a:tr h="216000">
                <a:tc>
                  <a:txBody>
                    <a:bodyPr/>
                    <a:lstStyle/>
                    <a:p>
                      <a:pPr algn="ctr" fontAlgn="b"/>
                      <a:r>
                        <a:rPr lang="en-ZA" sz="1600" u="none" strike="noStrike" dirty="0" smtClean="0">
                          <a:effectLst/>
                        </a:rPr>
                        <a:t>14</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0.2</a:t>
                      </a:r>
                    </a:p>
                  </a:txBody>
                  <a:tcPr marL="0" marR="0" marT="0" marB="0" anchor="ctr"/>
                </a:tc>
                <a:tc>
                  <a:txBody>
                    <a:bodyPr/>
                    <a:lstStyle/>
                    <a:p>
                      <a:pPr algn="ctr" fontAlgn="b"/>
                      <a:r>
                        <a:rPr lang="en-GB" sz="1200" b="0" i="0" u="none" strike="noStrike">
                          <a:solidFill>
                            <a:srgbClr val="000000"/>
                          </a:solidFill>
                          <a:effectLst/>
                          <a:latin typeface="Calibri"/>
                        </a:rPr>
                        <a:t>0.05</a:t>
                      </a:r>
                    </a:p>
                  </a:txBody>
                  <a:tcPr marL="0" marR="0" marT="0" marB="0" anchor="ctr"/>
                </a:tc>
                <a:tc>
                  <a:txBody>
                    <a:bodyPr/>
                    <a:lstStyle/>
                    <a:p>
                      <a:pPr algn="ctr" fontAlgn="b"/>
                      <a:r>
                        <a:rPr lang="en-GB" sz="1200" b="0" i="0" u="none" strike="noStrike" dirty="0">
                          <a:solidFill>
                            <a:srgbClr val="000000"/>
                          </a:solidFill>
                          <a:effectLst/>
                          <a:latin typeface="Calibri"/>
                        </a:rPr>
                        <a:t>0.2</a:t>
                      </a:r>
                    </a:p>
                  </a:txBody>
                  <a:tcPr marL="0" marR="0" marT="0" marB="0" anchor="ctr"/>
                </a:tc>
                <a:tc>
                  <a:txBody>
                    <a:bodyPr/>
                    <a:lstStyle/>
                    <a:p>
                      <a:pPr algn="ctr" fontAlgn="b"/>
                      <a:r>
                        <a:rPr lang="en-GB" sz="1200" b="0" i="0" u="none" strike="noStrike" dirty="0">
                          <a:solidFill>
                            <a:srgbClr val="000000"/>
                          </a:solidFill>
                          <a:effectLst/>
                          <a:latin typeface="Calibri"/>
                        </a:rPr>
                        <a:t>0.25</a:t>
                      </a:r>
                    </a:p>
                  </a:txBody>
                  <a:tcPr marL="0" marR="0" marT="0" marB="0" anchor="ctr"/>
                </a:tc>
                <a:tc>
                  <a:txBody>
                    <a:bodyPr/>
                    <a:lstStyle/>
                    <a:p>
                      <a:pPr algn="ctr" fontAlgn="b"/>
                      <a:endParaRPr lang="en-GB" sz="1800" b="0" i="0" u="none" strike="noStrike">
                        <a:solidFill>
                          <a:srgbClr val="000000"/>
                        </a:solidFill>
                        <a:effectLst/>
                        <a:latin typeface="Calibri"/>
                      </a:endParaRP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dirty="0">
                          <a:solidFill>
                            <a:srgbClr val="000000"/>
                          </a:solidFill>
                          <a:effectLst/>
                          <a:latin typeface="Calibri"/>
                        </a:rPr>
                        <a:t>2</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r>
              <a:tr h="216000">
                <a:tc>
                  <a:txBody>
                    <a:bodyPr/>
                    <a:lstStyle/>
                    <a:p>
                      <a:pPr algn="ctr" fontAlgn="b"/>
                      <a:r>
                        <a:rPr lang="en-ZA" sz="1600" u="none" strike="noStrike" dirty="0" smtClean="0">
                          <a:effectLst/>
                        </a:rPr>
                        <a:t>15</a:t>
                      </a:r>
                      <a:endParaRPr lang="en-GB" sz="1600" b="0" i="0" u="none" strike="noStrike" dirty="0">
                        <a:solidFill>
                          <a:srgbClr val="000000"/>
                        </a:solidFill>
                        <a:effectLst/>
                        <a:latin typeface="Calibri"/>
                      </a:endParaRPr>
                    </a:p>
                  </a:txBody>
                  <a:tcPr marL="0" marR="0" marT="0" marB="0" anchor="ctr"/>
                </a:tc>
                <a:tc>
                  <a:txBody>
                    <a:bodyPr/>
                    <a:lstStyle/>
                    <a:p>
                      <a:pPr algn="ctr" fontAlgn="b"/>
                      <a:r>
                        <a:rPr lang="en-GB" sz="1200" b="0" i="0" u="none" strike="noStrike">
                          <a:solidFill>
                            <a:srgbClr val="000000"/>
                          </a:solidFill>
                          <a:effectLst/>
                          <a:latin typeface="Calibri"/>
                        </a:rPr>
                        <a:t>0.15</a:t>
                      </a:r>
                    </a:p>
                  </a:txBody>
                  <a:tcPr marL="0" marR="0" marT="0" marB="0" anchor="ctr"/>
                </a:tc>
                <a:tc>
                  <a:txBody>
                    <a:bodyPr/>
                    <a:lstStyle/>
                    <a:p>
                      <a:pPr algn="ctr" fontAlgn="b"/>
                      <a:r>
                        <a:rPr lang="en-GB" sz="1200" b="0" i="0" u="none" strike="noStrike">
                          <a:solidFill>
                            <a:srgbClr val="000000"/>
                          </a:solidFill>
                          <a:effectLst/>
                          <a:latin typeface="Calibri"/>
                        </a:rPr>
                        <a:t>0.1</a:t>
                      </a:r>
                    </a:p>
                  </a:txBody>
                  <a:tcPr marL="0" marR="0" marT="0" marB="0" anchor="ctr"/>
                </a:tc>
                <a:tc>
                  <a:txBody>
                    <a:bodyPr/>
                    <a:lstStyle/>
                    <a:p>
                      <a:pPr algn="ctr" fontAlgn="b"/>
                      <a:r>
                        <a:rPr lang="en-GB" sz="1200" b="0" i="0" u="none" strike="noStrike">
                          <a:solidFill>
                            <a:srgbClr val="000000"/>
                          </a:solidFill>
                          <a:effectLst/>
                          <a:latin typeface="Calibri"/>
                        </a:rPr>
                        <a:t>0.45</a:t>
                      </a:r>
                    </a:p>
                  </a:txBody>
                  <a:tcPr marL="0" marR="0" marT="0" marB="0" anchor="ctr"/>
                </a:tc>
                <a:tc>
                  <a:txBody>
                    <a:bodyPr/>
                    <a:lstStyle/>
                    <a:p>
                      <a:pPr algn="ctr" fontAlgn="b"/>
                      <a:r>
                        <a:rPr lang="en-GB" sz="1200" b="0" i="0" u="none" strike="noStrike" dirty="0">
                          <a:solidFill>
                            <a:srgbClr val="000000"/>
                          </a:solidFill>
                          <a:effectLst/>
                          <a:latin typeface="Calibri"/>
                        </a:rPr>
                        <a:t>0.3</a:t>
                      </a:r>
                    </a:p>
                  </a:txBody>
                  <a:tcPr marL="0" marR="0" marT="0" marB="0" anchor="ctr"/>
                </a:tc>
                <a:tc>
                  <a:txBody>
                    <a:bodyPr/>
                    <a:lstStyle/>
                    <a:p>
                      <a:pPr algn="ctr" fontAlgn="b"/>
                      <a:endParaRPr lang="en-GB" sz="1800" b="0" i="0" u="none" strike="noStrike">
                        <a:solidFill>
                          <a:srgbClr val="000000"/>
                        </a:solidFill>
                        <a:effectLst/>
                        <a:latin typeface="Calibri"/>
                      </a:endParaRPr>
                    </a:p>
                  </a:txBody>
                  <a:tcPr marL="0" marR="0" marT="0" marB="0" anchor="ctr"/>
                </a:tc>
                <a:tc>
                  <a:txBody>
                    <a:bodyPr/>
                    <a:lstStyle/>
                    <a:p>
                      <a:pPr algn="ctr" fontAlgn="b"/>
                      <a:r>
                        <a:rPr lang="en-GB" sz="1800" b="0" i="0" u="none" strike="noStrike" dirty="0">
                          <a:solidFill>
                            <a:srgbClr val="FF0000"/>
                          </a:solidFill>
                          <a:effectLst/>
                          <a:latin typeface="Calibri"/>
                        </a:rPr>
                        <a:t>1</a:t>
                      </a:r>
                    </a:p>
                  </a:txBody>
                  <a:tcPr marL="0" marR="0" marT="0" marB="0" anchor="ctr"/>
                </a:tc>
                <a:tc>
                  <a:txBody>
                    <a:bodyPr/>
                    <a:lstStyle/>
                    <a:p>
                      <a:pPr algn="ctr" fontAlgn="b"/>
                      <a:r>
                        <a:rPr lang="en-GB" sz="1800" b="0" i="0" u="none" strike="noStrike">
                          <a:solidFill>
                            <a:srgbClr val="000000"/>
                          </a:solidFill>
                          <a:effectLst/>
                          <a:latin typeface="Calibri"/>
                        </a:rPr>
                        <a:t>4</a:t>
                      </a:r>
                    </a:p>
                  </a:txBody>
                  <a:tcPr marL="0" marR="0" marT="0" marB="0" anchor="ctr"/>
                </a:tc>
                <a:tc>
                  <a:txBody>
                    <a:bodyPr/>
                    <a:lstStyle/>
                    <a:p>
                      <a:pPr algn="ctr" fontAlgn="b"/>
                      <a:r>
                        <a:rPr lang="en-GB" sz="1800" b="0" i="0" u="none" strike="noStrike">
                          <a:solidFill>
                            <a:srgbClr val="000000"/>
                          </a:solidFill>
                          <a:effectLst/>
                          <a:latin typeface="Calibri"/>
                        </a:rPr>
                        <a:t>2</a:t>
                      </a:r>
                    </a:p>
                  </a:txBody>
                  <a:tcPr marL="0" marR="0" marT="0" marB="0" anchor="ctr"/>
                </a:tc>
                <a:tc>
                  <a:txBody>
                    <a:bodyPr/>
                    <a:lstStyle/>
                    <a:p>
                      <a:pPr algn="ctr" fontAlgn="b"/>
                      <a:r>
                        <a:rPr lang="en-GB" sz="1800" b="0" i="0" u="none" strike="noStrike" dirty="0">
                          <a:solidFill>
                            <a:srgbClr val="000000"/>
                          </a:solidFill>
                          <a:effectLst/>
                          <a:latin typeface="Calibri"/>
                        </a:rPr>
                        <a:t>3</a:t>
                      </a:r>
                    </a:p>
                  </a:txBody>
                  <a:tcPr marL="0" marR="0" marT="0" marB="0" anchor="ctr"/>
                </a:tc>
              </a:tr>
            </a:tbl>
          </a:graphicData>
        </a:graphic>
      </p:graphicFrame>
      <p:sp>
        <p:nvSpPr>
          <p:cNvPr id="9" name="Rectangle 8"/>
          <p:cNvSpPr/>
          <p:nvPr/>
        </p:nvSpPr>
        <p:spPr>
          <a:xfrm>
            <a:off x="188429" y="6228834"/>
            <a:ext cx="2586927" cy="369332"/>
          </a:xfrm>
          <a:prstGeom prst="rect">
            <a:avLst/>
          </a:prstGeom>
        </p:spPr>
        <p:txBody>
          <a:bodyPr wrap="none">
            <a:spAutoFit/>
          </a:bodyPr>
          <a:lstStyle/>
          <a:p>
            <a:pPr fontAlgn="b"/>
            <a:r>
              <a:rPr lang="en-ZA" dirty="0" smtClean="0"/>
              <a:t>Rank: 1 </a:t>
            </a:r>
            <a:r>
              <a:rPr lang="en-ZA" dirty="0"/>
              <a:t>= best, 4 = </a:t>
            </a:r>
            <a:r>
              <a:rPr lang="en-ZA" dirty="0" smtClean="0"/>
              <a:t>worse.</a:t>
            </a:r>
            <a:endParaRPr lang="en-ZA" dirty="0">
              <a:solidFill>
                <a:srgbClr val="000000"/>
              </a:solidFill>
            </a:endParaRPr>
          </a:p>
        </p:txBody>
      </p:sp>
    </p:spTree>
    <p:extLst>
      <p:ext uri="{BB962C8B-B14F-4D97-AF65-F5344CB8AC3E}">
        <p14:creationId xmlns:p14="http://schemas.microsoft.com/office/powerpoint/2010/main" val="869101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ZA" dirty="0" err="1"/>
              <a:t>Mvoti</a:t>
            </a:r>
            <a:r>
              <a:rPr lang="en-ZA" dirty="0"/>
              <a:t> River Catchment</a:t>
            </a:r>
            <a:endParaRPr dirty="0" smtClean="0"/>
          </a:p>
        </p:txBody>
      </p:sp>
      <p:graphicFrame>
        <p:nvGraphicFramePr>
          <p:cNvPr id="4" name="Table 3"/>
          <p:cNvGraphicFramePr>
            <a:graphicFrameLocks noGrp="1"/>
          </p:cNvGraphicFramePr>
          <p:nvPr>
            <p:extLst>
              <p:ext uri="{D42A27DB-BD31-4B8C-83A1-F6EECF244321}">
                <p14:modId xmlns:p14="http://schemas.microsoft.com/office/powerpoint/2010/main" val="1896175104"/>
              </p:ext>
            </p:extLst>
          </p:nvPr>
        </p:nvGraphicFramePr>
        <p:xfrm>
          <a:off x="457200" y="950914"/>
          <a:ext cx="8440060" cy="3295980"/>
        </p:xfrm>
        <a:graphic>
          <a:graphicData uri="http://schemas.openxmlformats.org/drawingml/2006/table">
            <a:tbl>
              <a:tblPr>
                <a:tableStyleId>{5C22544A-7EE6-4342-B048-85BDC9FD1C3A}</a:tableStyleId>
              </a:tblPr>
              <a:tblGrid>
                <a:gridCol w="1528763"/>
                <a:gridCol w="2428875"/>
                <a:gridCol w="1257300"/>
                <a:gridCol w="1443038"/>
                <a:gridCol w="1782084"/>
              </a:tblGrid>
              <a:tr h="558223">
                <a:tc rowSpan="2">
                  <a:txBody>
                    <a:bodyPr/>
                    <a:lstStyle/>
                    <a:p>
                      <a:pPr algn="ctr" fontAlgn="ctr"/>
                      <a:r>
                        <a:rPr lang="en-GB" sz="2000" b="1" u="none" strike="noStrike" dirty="0" smtClean="0">
                          <a:effectLst/>
                        </a:rPr>
                        <a:t>Scenarios</a:t>
                      </a:r>
                      <a:endParaRPr lang="en-GB" sz="2000" b="1" i="0" u="none" strike="noStrike" dirty="0">
                        <a:solidFill>
                          <a:srgbClr val="000000"/>
                        </a:solidFill>
                        <a:effectLst/>
                        <a:latin typeface="Calibri"/>
                      </a:endParaRPr>
                    </a:p>
                  </a:txBody>
                  <a:tcPr marL="8478" marR="8478" marT="8478" marB="0" anchor="ctr"/>
                </a:tc>
                <a:tc gridSpan="4">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800" b="1" u="none" strike="noStrike" dirty="0" smtClean="0">
                          <a:effectLst/>
                        </a:rPr>
                        <a:t>Scenario Variables</a:t>
                      </a:r>
                      <a:endParaRPr lang="en-GB" sz="1800" b="1" i="0" u="none" strike="noStrike" dirty="0" smtClean="0">
                        <a:solidFill>
                          <a:srgbClr val="000000"/>
                        </a:solidFill>
                        <a:effectLst/>
                        <a:latin typeface="Arial"/>
                      </a:endParaRPr>
                    </a:p>
                    <a:p>
                      <a:pPr algn="ctr" fontAlgn="ctr"/>
                      <a:endParaRPr lang="en-GB" sz="1800" b="1" i="0" u="none" strike="noStrike" dirty="0">
                        <a:solidFill>
                          <a:srgbClr val="000000"/>
                        </a:solidFill>
                        <a:effectLst/>
                        <a:latin typeface="Arial"/>
                      </a:endParaRPr>
                    </a:p>
                  </a:txBody>
                  <a:tcPr marL="8478" marR="8478" marT="8478" marB="0" anchor="ctr"/>
                </a:tc>
                <a:tc hMerge="1">
                  <a:txBody>
                    <a:bodyPr/>
                    <a:lstStyle/>
                    <a:p>
                      <a:endParaRPr lang="en-GB"/>
                    </a:p>
                  </a:txBody>
                  <a:tcPr/>
                </a:tc>
                <a:tc hMerge="1">
                  <a:txBody>
                    <a:bodyPr/>
                    <a:lstStyle/>
                    <a:p>
                      <a:endParaRPr lang="en-GB"/>
                    </a:p>
                  </a:txBody>
                  <a:tcPr/>
                </a:tc>
                <a:tc hMerge="1">
                  <a:txBody>
                    <a:bodyPr/>
                    <a:lstStyle/>
                    <a:p>
                      <a:endParaRPr lang="en-GB"/>
                    </a:p>
                  </a:txBody>
                  <a:tcPr/>
                </a:tc>
              </a:tr>
              <a:tr h="1161492">
                <a:tc vMerge="1">
                  <a:txBody>
                    <a:bodyPr/>
                    <a:lstStyle/>
                    <a:p>
                      <a:endParaRPr lang="en-GB"/>
                    </a:p>
                  </a:txBody>
                  <a:tcPr/>
                </a:tc>
                <a:tc>
                  <a:txBody>
                    <a:bodyPr/>
                    <a:lstStyle/>
                    <a:p>
                      <a:pPr algn="ctr" fontAlgn="ctr"/>
                      <a:r>
                        <a:rPr lang="en-ZA" sz="1600" b="1" u="none" strike="noStrike" dirty="0">
                          <a:effectLst/>
                        </a:rPr>
                        <a:t>Ultimate Development </a:t>
                      </a:r>
                      <a:r>
                        <a:rPr lang="en-ZA" sz="1600" b="1" u="none" strike="noStrike" dirty="0" smtClean="0">
                          <a:effectLst/>
                        </a:rPr>
                        <a:t>Demands &amp; Return Flows (</a:t>
                      </a:r>
                      <a:r>
                        <a:rPr lang="en-ZA" sz="1600" b="1" u="none" strike="noStrike" dirty="0">
                          <a:effectLst/>
                        </a:rPr>
                        <a:t>2040)</a:t>
                      </a:r>
                      <a:endParaRPr lang="en-ZA" sz="16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a:effectLst/>
                        </a:rPr>
                        <a:t>EWR</a:t>
                      </a:r>
                      <a:endParaRPr lang="en-GB" sz="18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err="1">
                          <a:effectLst/>
                        </a:rPr>
                        <a:t>Isithundu</a:t>
                      </a:r>
                      <a:r>
                        <a:rPr lang="en-GB" sz="1800" b="1" u="none" strike="noStrike" dirty="0">
                          <a:effectLst/>
                        </a:rPr>
                        <a:t> Dam</a:t>
                      </a:r>
                      <a:endParaRPr lang="en-GB" sz="1800" b="1" i="0" u="none" strike="noStrike" dirty="0">
                        <a:solidFill>
                          <a:srgbClr val="000000"/>
                        </a:solidFill>
                        <a:effectLst/>
                        <a:latin typeface="Arial"/>
                      </a:endParaRPr>
                    </a:p>
                  </a:txBody>
                  <a:tcPr marL="8478" marR="8478" marT="8478" marB="0" anchor="ctr"/>
                </a:tc>
                <a:tc>
                  <a:txBody>
                    <a:bodyPr/>
                    <a:lstStyle/>
                    <a:p>
                      <a:pPr algn="ctr" fontAlgn="ctr"/>
                      <a:r>
                        <a:rPr lang="en-GB" sz="1800" b="1" u="none" strike="noStrike" dirty="0" err="1">
                          <a:effectLst/>
                        </a:rPr>
                        <a:t>Imvutshane</a:t>
                      </a:r>
                      <a:r>
                        <a:rPr lang="en-GB" sz="1800" b="1" u="none" strike="noStrike" dirty="0">
                          <a:effectLst/>
                        </a:rPr>
                        <a:t> Dam </a:t>
                      </a:r>
                      <a:endParaRPr lang="en-GB" sz="1800" b="1" i="0" u="none" strike="noStrike" dirty="0">
                        <a:solidFill>
                          <a:srgbClr val="000000"/>
                        </a:solidFill>
                        <a:effectLst/>
                        <a:latin typeface="Arial"/>
                      </a:endParaRPr>
                    </a:p>
                  </a:txBody>
                  <a:tcPr marL="8478" marR="8478" marT="8478" marB="0" anchor="ctr"/>
                </a:tc>
              </a:tr>
              <a:tr h="315253">
                <a:tc>
                  <a:txBody>
                    <a:bodyPr/>
                    <a:lstStyle/>
                    <a:p>
                      <a:pPr algn="ctr" fontAlgn="b"/>
                      <a:r>
                        <a:rPr lang="en-GB" sz="1600" u="none" strike="noStrike" dirty="0" smtClean="0">
                          <a:effectLst/>
                        </a:rPr>
                        <a:t>MV1 (PD)</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dirty="0">
                          <a:effectLst/>
                        </a:rPr>
                        <a:t>No </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dirty="0">
                          <a:effectLst/>
                        </a:rPr>
                        <a:t>No</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No</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No</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MV3</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No </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MV41</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REC </a:t>
                      </a:r>
                      <a:r>
                        <a:rPr lang="en-GB" sz="1600" u="none" strike="noStrike" dirty="0" smtClean="0">
                          <a:effectLst/>
                        </a:rPr>
                        <a:t>total</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r>
              <a:tr h="315253">
                <a:tc>
                  <a:txBody>
                    <a:bodyPr/>
                    <a:lstStyle/>
                    <a:p>
                      <a:pPr algn="ctr" fontAlgn="b"/>
                      <a:r>
                        <a:rPr lang="en-GB" sz="1800" b="1" u="none" strike="noStrike" dirty="0">
                          <a:effectLst/>
                        </a:rPr>
                        <a:t>MV42</a:t>
                      </a:r>
                      <a:endParaRPr lang="en-GB" sz="1800" b="1" i="0" u="none" strike="noStrike" dirty="0">
                        <a:solidFill>
                          <a:srgbClr val="000000"/>
                        </a:solidFill>
                        <a:effectLst/>
                        <a:latin typeface="Calibri"/>
                      </a:endParaRPr>
                    </a:p>
                  </a:txBody>
                  <a:tcPr marL="8478" marR="8478" marT="8478" marB="0" anchor="b"/>
                </a:tc>
                <a:tc>
                  <a:txBody>
                    <a:bodyPr/>
                    <a:lstStyle/>
                    <a:p>
                      <a:pPr algn="ctr" fontAlgn="b"/>
                      <a:r>
                        <a:rPr lang="en-GB" sz="1800" b="1" u="none" strike="noStrike" dirty="0">
                          <a:effectLst/>
                        </a:rPr>
                        <a:t>Yes</a:t>
                      </a:r>
                      <a:endParaRPr lang="en-GB" sz="1800" b="1" i="0" u="none" strike="noStrike" dirty="0">
                        <a:solidFill>
                          <a:srgbClr val="000000"/>
                        </a:solidFill>
                        <a:effectLst/>
                        <a:latin typeface="Calibri"/>
                      </a:endParaRPr>
                    </a:p>
                  </a:txBody>
                  <a:tcPr marL="8478" marR="8478" marT="8478" marB="0" anchor="b"/>
                </a:tc>
                <a:tc>
                  <a:txBody>
                    <a:bodyPr/>
                    <a:lstStyle/>
                    <a:p>
                      <a:pPr algn="ctr" fontAlgn="b"/>
                      <a:r>
                        <a:rPr lang="en-GB" sz="1800" b="1" u="none" strike="noStrike" dirty="0">
                          <a:effectLst/>
                        </a:rPr>
                        <a:t>REC low</a:t>
                      </a:r>
                      <a:endParaRPr lang="en-GB" sz="1800" b="1" i="0" u="none" strike="noStrike" dirty="0">
                        <a:solidFill>
                          <a:srgbClr val="000000"/>
                        </a:solidFill>
                        <a:effectLst/>
                        <a:latin typeface="Calibri"/>
                      </a:endParaRPr>
                    </a:p>
                  </a:txBody>
                  <a:tcPr marL="8478" marR="8478" marT="8478" marB="0" anchor="b"/>
                </a:tc>
                <a:tc>
                  <a:txBody>
                    <a:bodyPr/>
                    <a:lstStyle/>
                    <a:p>
                      <a:pPr algn="ctr" fontAlgn="b"/>
                      <a:r>
                        <a:rPr lang="en-GB" sz="1800" b="1" u="none" strike="noStrike" dirty="0">
                          <a:effectLst/>
                        </a:rPr>
                        <a:t>Yes</a:t>
                      </a:r>
                      <a:endParaRPr lang="en-GB" sz="1800" b="1" i="0" u="none" strike="noStrike" dirty="0">
                        <a:solidFill>
                          <a:srgbClr val="000000"/>
                        </a:solidFill>
                        <a:effectLst/>
                        <a:latin typeface="Calibri"/>
                      </a:endParaRPr>
                    </a:p>
                  </a:txBody>
                  <a:tcPr marL="8478" marR="8478" marT="8478" marB="0" anchor="b"/>
                </a:tc>
                <a:tc>
                  <a:txBody>
                    <a:bodyPr/>
                    <a:lstStyle/>
                    <a:p>
                      <a:pPr algn="ctr" fontAlgn="b"/>
                      <a:r>
                        <a:rPr lang="en-GB" sz="1800" b="1" u="none" strike="noStrike" dirty="0">
                          <a:effectLst/>
                        </a:rPr>
                        <a:t>Yes</a:t>
                      </a:r>
                      <a:endParaRPr lang="en-GB" sz="1800" b="1" i="0" u="none" strike="noStrike" dirty="0">
                        <a:solidFill>
                          <a:srgbClr val="000000"/>
                        </a:solidFill>
                        <a:effectLst/>
                        <a:latin typeface="Calibri"/>
                      </a:endParaRPr>
                    </a:p>
                  </a:txBody>
                  <a:tcPr marL="8478" marR="8478" marT="8478" marB="0" anchor="b"/>
                </a:tc>
              </a:tr>
              <a:tr h="315253">
                <a:tc>
                  <a:txBody>
                    <a:bodyPr/>
                    <a:lstStyle/>
                    <a:p>
                      <a:pPr algn="ctr" fontAlgn="b"/>
                      <a:r>
                        <a:rPr lang="en-GB" sz="1600" u="none" strike="noStrike" dirty="0">
                          <a:effectLst/>
                        </a:rPr>
                        <a:t>MV43</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smtClean="0">
                          <a:effectLst/>
                        </a:rPr>
                        <a:t>REC </a:t>
                      </a:r>
                      <a:r>
                        <a:rPr lang="en-GB" sz="1600" u="none" strike="noStrike" dirty="0">
                          <a:effectLst/>
                        </a:rPr>
                        <a:t>low+</a:t>
                      </a:r>
                      <a:endParaRPr lang="en-GB" sz="1600" b="0" i="0" u="none" strike="noStrike" dirty="0">
                        <a:solidFill>
                          <a:srgbClr val="000000"/>
                        </a:solidFill>
                        <a:effectLst/>
                        <a:latin typeface="Calibri"/>
                      </a:endParaRPr>
                    </a:p>
                  </a:txBody>
                  <a:tcPr marL="8478" marR="8478" marT="8478" marB="0" anchor="b"/>
                </a:tc>
                <a:tc>
                  <a:txBody>
                    <a:bodyPr/>
                    <a:lstStyle/>
                    <a:p>
                      <a:pPr algn="ctr" fontAlgn="b"/>
                      <a:r>
                        <a:rPr lang="en-GB" sz="1600" u="none" strike="noStrike">
                          <a:effectLst/>
                        </a:rPr>
                        <a:t>Yes</a:t>
                      </a:r>
                      <a:endParaRPr lang="en-GB" sz="1600" b="0" i="0" u="none" strike="noStrike">
                        <a:solidFill>
                          <a:srgbClr val="000000"/>
                        </a:solidFill>
                        <a:effectLst/>
                        <a:latin typeface="Calibri"/>
                      </a:endParaRPr>
                    </a:p>
                  </a:txBody>
                  <a:tcPr marL="8478" marR="8478" marT="8478" marB="0" anchor="b"/>
                </a:tc>
                <a:tc>
                  <a:txBody>
                    <a:bodyPr/>
                    <a:lstStyle/>
                    <a:p>
                      <a:pPr algn="ctr" fontAlgn="b"/>
                      <a:r>
                        <a:rPr lang="en-GB" sz="1600" u="none" strike="noStrike" dirty="0">
                          <a:effectLst/>
                        </a:rPr>
                        <a:t>Yes</a:t>
                      </a:r>
                      <a:endParaRPr lang="en-GB" sz="1600" b="0" i="0" u="none" strike="noStrike" dirty="0">
                        <a:solidFill>
                          <a:srgbClr val="000000"/>
                        </a:solidFill>
                        <a:effectLst/>
                        <a:latin typeface="Calibri"/>
                      </a:endParaRPr>
                    </a:p>
                  </a:txBody>
                  <a:tcPr marL="8478" marR="8478" marT="8478" marB="0" anchor="b"/>
                </a:tc>
              </a:tr>
            </a:tbl>
          </a:graphicData>
        </a:graphic>
      </p:graphicFrame>
      <p:sp>
        <p:nvSpPr>
          <p:cNvPr id="6" name="TextBox 5"/>
          <p:cNvSpPr txBox="1"/>
          <p:nvPr/>
        </p:nvSpPr>
        <p:spPr>
          <a:xfrm>
            <a:off x="377371" y="4326191"/>
            <a:ext cx="8650515" cy="1862048"/>
          </a:xfrm>
          <a:prstGeom prst="rect">
            <a:avLst/>
          </a:prstGeom>
          <a:noFill/>
        </p:spPr>
        <p:txBody>
          <a:bodyPr wrap="square" rtlCol="0">
            <a:spAutoFit/>
          </a:bodyPr>
          <a:lstStyle/>
          <a:p>
            <a:r>
              <a:rPr lang="en-ZA" sz="2000" dirty="0" smtClean="0">
                <a:solidFill>
                  <a:prstClr val="black"/>
                </a:solidFill>
              </a:rPr>
              <a:t>Discussion:</a:t>
            </a:r>
          </a:p>
          <a:p>
            <a:pPr marL="285750" indent="-285750">
              <a:spcBef>
                <a:spcPts val="600"/>
              </a:spcBef>
              <a:spcAft>
                <a:spcPts val="600"/>
              </a:spcAft>
              <a:buFont typeface="Arial" panose="020B0604020202020204" pitchFamily="34" charset="0"/>
              <a:buChar char="•"/>
            </a:pPr>
            <a:r>
              <a:rPr lang="en-ZA" sz="2000" dirty="0" smtClean="0">
                <a:solidFill>
                  <a:prstClr val="black"/>
                </a:solidFill>
              </a:rPr>
              <a:t>Scenario 42 is the best ranked scenarios, Scenario 43 is however close and has the benefit of total flows in January, February and March.  It may be possible through operational optimisation to improve on Scenario 43.</a:t>
            </a:r>
          </a:p>
          <a:p>
            <a:pPr marL="285750" indent="-285750">
              <a:spcBef>
                <a:spcPts val="600"/>
              </a:spcBef>
              <a:spcAft>
                <a:spcPts val="600"/>
              </a:spcAft>
              <a:buFont typeface="Arial" panose="020B0604020202020204" pitchFamily="34" charset="0"/>
              <a:buChar char="•"/>
            </a:pPr>
            <a:r>
              <a:rPr lang="en-ZA" sz="2000" dirty="0" smtClean="0">
                <a:solidFill>
                  <a:prstClr val="black"/>
                </a:solidFill>
              </a:rPr>
              <a:t>Comments?</a:t>
            </a:r>
            <a:endParaRPr lang="en-GB" sz="2000" dirty="0">
              <a:solidFill>
                <a:prstClr val="black"/>
              </a:solidFill>
            </a:endParaRPr>
          </a:p>
        </p:txBody>
      </p:sp>
    </p:spTree>
    <p:extLst>
      <p:ext uri="{BB962C8B-B14F-4D97-AF65-F5344CB8AC3E}">
        <p14:creationId xmlns:p14="http://schemas.microsoft.com/office/powerpoint/2010/main" val="335446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4" y="38100"/>
            <a:ext cx="8572500" cy="783771"/>
          </a:xfrm>
        </p:spPr>
        <p:txBody>
          <a:bodyPr/>
          <a:lstStyle/>
          <a:p>
            <a:r>
              <a:rPr lang="en-ZA" sz="3000" b="1" dirty="0">
                <a:solidFill>
                  <a:prstClr val="white"/>
                </a:solidFill>
              </a:rPr>
              <a:t>Derivation of the Water Resource Class for each IUA</a:t>
            </a:r>
          </a:p>
        </p:txBody>
      </p:sp>
      <p:graphicFrame>
        <p:nvGraphicFramePr>
          <p:cNvPr id="5" name="Table 4"/>
          <p:cNvGraphicFramePr>
            <a:graphicFrameLocks noGrp="1"/>
          </p:cNvGraphicFramePr>
          <p:nvPr>
            <p:extLst>
              <p:ext uri="{D42A27DB-BD31-4B8C-83A1-F6EECF244321}">
                <p14:modId xmlns:p14="http://schemas.microsoft.com/office/powerpoint/2010/main" val="1607787820"/>
              </p:ext>
            </p:extLst>
          </p:nvPr>
        </p:nvGraphicFramePr>
        <p:xfrm>
          <a:off x="226694" y="1844824"/>
          <a:ext cx="8676005" cy="2743200"/>
        </p:xfrm>
        <a:graphic>
          <a:graphicData uri="http://schemas.openxmlformats.org/drawingml/2006/table">
            <a:tbl>
              <a:tblPr firstRow="1" firstCol="1" bandRow="1">
                <a:tableStyleId>{5C22544A-7EE6-4342-B048-85BDC9FD1C3A}</a:tableStyleId>
              </a:tblPr>
              <a:tblGrid>
                <a:gridCol w="1296881"/>
                <a:gridCol w="907205"/>
                <a:gridCol w="987552"/>
                <a:gridCol w="987552"/>
                <a:gridCol w="987552"/>
                <a:gridCol w="987552"/>
                <a:gridCol w="987552"/>
                <a:gridCol w="1534159"/>
              </a:tblGrid>
              <a:tr h="180340">
                <a:tc rowSpan="2" gridSpan="2">
                  <a:txBody>
                    <a:bodyPr/>
                    <a:lstStyle/>
                    <a:p>
                      <a:endParaRPr lang="en-GB" sz="2400" dirty="0">
                        <a:effectLst/>
                        <a:latin typeface="Times New Roman"/>
                      </a:endParaRPr>
                    </a:p>
                  </a:txBody>
                  <a:tcPr marL="17780" marR="17780" marT="17780" marB="17780" anchor="ctr"/>
                </a:tc>
                <a:tc rowSpan="2" hMerge="1">
                  <a:txBody>
                    <a:bodyPr/>
                    <a:lstStyle/>
                    <a:p>
                      <a:endParaRPr lang="en-GB"/>
                    </a:p>
                  </a:txBody>
                  <a:tcPr/>
                </a:tc>
                <a:tc gridSpan="5">
                  <a:txBody>
                    <a:bodyPr/>
                    <a:lstStyle/>
                    <a:p>
                      <a:pPr algn="ctr">
                        <a:spcAft>
                          <a:spcPts val="0"/>
                        </a:spcAft>
                      </a:pPr>
                      <a:r>
                        <a:rPr lang="en-GB" sz="2000" kern="1400" spc="25" dirty="0">
                          <a:effectLst/>
                        </a:rPr>
                        <a:t>% EC representation at units represented by biophysical nodes in an IUA</a:t>
                      </a:r>
                      <a:endParaRPr lang="en-GB" sz="2000" kern="1400" spc="25" dirty="0">
                        <a:effectLst/>
                        <a:latin typeface="Arial"/>
                        <a:ea typeface="Times New Roman"/>
                        <a:cs typeface="Calibri"/>
                      </a:endParaRPr>
                    </a:p>
                  </a:txBody>
                  <a:tcPr marL="17780" marR="17780" marT="17780" marB="1778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ZA" sz="1800" kern="1400" spc="25" dirty="0" smtClean="0">
                          <a:effectLst/>
                          <a:latin typeface="Arial"/>
                          <a:ea typeface="Times New Roman"/>
                          <a:cs typeface="Calibri"/>
                        </a:rPr>
                        <a:t>Prominent</a:t>
                      </a:r>
                    </a:p>
                    <a:p>
                      <a:pPr algn="ctr">
                        <a:spcAft>
                          <a:spcPts val="0"/>
                        </a:spcAft>
                      </a:pPr>
                      <a:r>
                        <a:rPr lang="en-ZA" sz="1800" kern="1400" spc="25" dirty="0" smtClean="0">
                          <a:effectLst/>
                          <a:latin typeface="Arial"/>
                          <a:ea typeface="Times New Roman"/>
                          <a:cs typeface="Calibri"/>
                        </a:rPr>
                        <a:t>Ecological</a:t>
                      </a:r>
                      <a:r>
                        <a:rPr lang="en-ZA" sz="1800" kern="1400" spc="25" baseline="0" dirty="0" smtClean="0">
                          <a:effectLst/>
                          <a:latin typeface="Arial"/>
                          <a:ea typeface="Times New Roman"/>
                          <a:cs typeface="Calibri"/>
                        </a:rPr>
                        <a:t> Categories</a:t>
                      </a:r>
                      <a:endParaRPr lang="en-GB" sz="1800" kern="1400" spc="25" dirty="0">
                        <a:effectLst/>
                        <a:latin typeface="Arial"/>
                        <a:ea typeface="Times New Roman"/>
                        <a:cs typeface="Calibri"/>
                      </a:endParaRPr>
                    </a:p>
                  </a:txBody>
                  <a:tcPr marL="17780" marR="17780" marT="17780" marB="17780" anchor="ctr"/>
                </a:tc>
              </a:tr>
              <a:tr h="180340">
                <a:tc gridSpan="2" vMerge="1">
                  <a:txBody>
                    <a:bodyPr/>
                    <a:lstStyle/>
                    <a:p>
                      <a:endParaRPr lang="en-GB"/>
                    </a:p>
                  </a:txBody>
                  <a:tcPr/>
                </a:tc>
                <a:tc hMerge="1" vMerge="1">
                  <a:txBody>
                    <a:bodyPr/>
                    <a:lstStyle/>
                    <a:p>
                      <a:endParaRPr lang="en-GB"/>
                    </a:p>
                  </a:txBody>
                  <a:tcPr/>
                </a:tc>
                <a:tc>
                  <a:txBody>
                    <a:bodyPr/>
                    <a:lstStyle/>
                    <a:p>
                      <a:pPr algn="ctr">
                        <a:spcAft>
                          <a:spcPts val="0"/>
                        </a:spcAft>
                      </a:pPr>
                      <a:r>
                        <a:rPr lang="en-GB" sz="2000" kern="1400" spc="25" dirty="0">
                          <a:effectLst/>
                        </a:rPr>
                        <a:t>≥ A/B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B</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≥C</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&lt; D</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60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5</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A &amp; B</a:t>
                      </a:r>
                      <a:endParaRPr lang="en-GB" sz="2000" kern="1400" spc="25" dirty="0">
                        <a:effectLst/>
                        <a:latin typeface="+mn-lt"/>
                        <a:ea typeface="Times New Roman"/>
                        <a:cs typeface="Calibri"/>
                      </a:endParaRPr>
                    </a:p>
                  </a:txBody>
                  <a:tcPr marL="17780" marR="17780" marT="17780" marB="17780" anchor="ctr"/>
                </a:tc>
              </a:tr>
              <a:tr h="180340">
                <a:tc>
                  <a:txBody>
                    <a:bodyPr/>
                    <a:lstStyle/>
                    <a:p>
                      <a:pPr>
                        <a:spcAft>
                          <a:spcPts val="0"/>
                        </a:spcAft>
                      </a:pPr>
                      <a:r>
                        <a:rPr lang="en-GB" sz="2000" kern="1400" spc="25" dirty="0">
                          <a:effectLst/>
                        </a:rPr>
                        <a:t>Class </a:t>
                      </a:r>
                      <a:r>
                        <a:rPr lang="en-GB" sz="2000" kern="1400" spc="25" dirty="0" smtClean="0">
                          <a:effectLst/>
                        </a:rPr>
                        <a:t>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 </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70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90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10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C</a:t>
                      </a:r>
                      <a:endParaRPr lang="en-GB" sz="2000" kern="1400" spc="25" dirty="0">
                        <a:effectLst/>
                        <a:latin typeface="+mn-lt"/>
                        <a:ea typeface="Times New Roman"/>
                        <a:cs typeface="Calibri"/>
                      </a:endParaRPr>
                    </a:p>
                  </a:txBody>
                  <a:tcPr marL="17780" marR="17780" marT="17780" marB="17780" anchor="ctr"/>
                </a:tc>
              </a:tr>
              <a:tr h="180340">
                <a:tc rowSpan="2">
                  <a:txBody>
                    <a:bodyPr/>
                    <a:lstStyle/>
                    <a:p>
                      <a:pPr>
                        <a:spcAft>
                          <a:spcPts val="0"/>
                        </a:spcAft>
                      </a:pPr>
                      <a:r>
                        <a:rPr lang="en-GB" sz="2000" kern="1400" spc="25" dirty="0">
                          <a:effectLst/>
                        </a:rPr>
                        <a:t>Class </a:t>
                      </a:r>
                      <a:r>
                        <a:rPr lang="en-GB" sz="2000" kern="1400" spc="25" dirty="0" smtClean="0">
                          <a:effectLst/>
                        </a:rPr>
                        <a:t>III</a:t>
                      </a:r>
                      <a:endParaRPr lang="en-GB" sz="2000" kern="1400" spc="25" dirty="0">
                        <a:effectLst/>
                        <a:latin typeface="Arial"/>
                        <a:ea typeface="Times New Roman"/>
                        <a:cs typeface="Calibri"/>
                      </a:endParaRPr>
                    </a:p>
                  </a:txBody>
                  <a:tcPr marL="17780" marR="17780" marT="17780" marB="17780" anchor="ctr"/>
                </a:tc>
                <a:tc>
                  <a:txBody>
                    <a:bodyPr/>
                    <a:lstStyle/>
                    <a:p>
                      <a:pPr>
                        <a:spcAft>
                          <a:spcPts val="0"/>
                        </a:spcAft>
                      </a:pPr>
                      <a:r>
                        <a:rPr lang="en-GB" sz="2000" kern="1400" spc="25" dirty="0">
                          <a:effectLst/>
                        </a:rPr>
                        <a:t>Either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80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a:effectLst/>
                        </a:rPr>
                        <a:t>20</a:t>
                      </a:r>
                      <a:endParaRPr lang="en-GB" sz="2000" kern="1400" spc="25" dirty="0">
                        <a:effectLst/>
                        <a:latin typeface="Arial"/>
                        <a:ea typeface="Times New Roman"/>
                        <a:cs typeface="Calibri"/>
                      </a:endParaRPr>
                    </a:p>
                  </a:txBody>
                  <a:tcPr marL="17780" marR="17780" marT="17780" marB="17780" anchor="ctr"/>
                </a:tc>
                <a:tc>
                  <a:txBody>
                    <a:bodyPr/>
                    <a:lstStyle/>
                    <a:p>
                      <a:pPr algn="ctr">
                        <a:spcAft>
                          <a:spcPts val="0"/>
                        </a:spcAft>
                      </a:pPr>
                      <a:r>
                        <a:rPr lang="en-GB" sz="2000" kern="1400" spc="25" dirty="0" smtClean="0">
                          <a:effectLst/>
                          <a:latin typeface="+mn-lt"/>
                          <a:ea typeface="Times New Roman"/>
                          <a:cs typeface="Calibri"/>
                        </a:rPr>
                        <a:t>D</a:t>
                      </a:r>
                      <a:endParaRPr lang="en-GB" sz="2000" kern="1400" spc="25" dirty="0">
                        <a:effectLst/>
                        <a:latin typeface="+mn-lt"/>
                        <a:ea typeface="Times New Roman"/>
                        <a:cs typeface="Calibri"/>
                      </a:endParaRPr>
                    </a:p>
                  </a:txBody>
                  <a:tcPr marL="17780" marR="17780" marT="17780" marB="17780" anchor="ctr"/>
                </a:tc>
              </a:tr>
              <a:tr h="180340">
                <a:tc vMerge="1">
                  <a:txBody>
                    <a:bodyPr/>
                    <a:lstStyle/>
                    <a:p>
                      <a:endParaRPr lang="en-GB"/>
                    </a:p>
                  </a:txBody>
                  <a:tcPr/>
                </a:tc>
                <a:tc>
                  <a:txBody>
                    <a:bodyPr/>
                    <a:lstStyle/>
                    <a:p>
                      <a:pPr>
                        <a:spcAft>
                          <a:spcPts val="0"/>
                        </a:spcAft>
                      </a:pPr>
                      <a:r>
                        <a:rPr lang="en-GB" sz="2000" kern="1400" spc="25" dirty="0">
                          <a:effectLst/>
                        </a:rPr>
                        <a:t>Or</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pPr algn="ctr">
                        <a:spcAft>
                          <a:spcPts val="0"/>
                        </a:spcAft>
                      </a:pPr>
                      <a:r>
                        <a:rPr lang="en-GB" sz="2000" kern="1400" spc="25" dirty="0">
                          <a:effectLst/>
                        </a:rPr>
                        <a:t>100</a:t>
                      </a:r>
                      <a:endParaRPr lang="en-GB" sz="2000" kern="1400" spc="25" dirty="0">
                        <a:effectLst/>
                        <a:latin typeface="Arial"/>
                        <a:ea typeface="Times New Roman"/>
                        <a:cs typeface="Calibri"/>
                      </a:endParaRPr>
                    </a:p>
                  </a:txBody>
                  <a:tcPr marL="17780" marR="17780" marT="17780" marB="17780" anchor="ctr"/>
                </a:tc>
                <a:tc>
                  <a:txBody>
                    <a:bodyPr/>
                    <a:lstStyle/>
                    <a:p>
                      <a:endParaRPr lang="en-GB" sz="2400" dirty="0">
                        <a:effectLst/>
                        <a:latin typeface="Times New Roman"/>
                      </a:endParaRPr>
                    </a:p>
                  </a:txBody>
                  <a:tcPr marL="17780" marR="17780" marT="17780" marB="17780" anchor="ctr"/>
                </a:tc>
                <a:tc>
                  <a:txBody>
                    <a:bodyPr/>
                    <a:lstStyle/>
                    <a:p>
                      <a:endParaRPr lang="en-GB" sz="2400" dirty="0">
                        <a:effectLst/>
                        <a:latin typeface="+mn-lt"/>
                      </a:endParaRPr>
                    </a:p>
                  </a:txBody>
                  <a:tcPr marL="17780" marR="17780" marT="17780" marB="17780" anchor="ctr"/>
                </a:tc>
              </a:tr>
            </a:tbl>
          </a:graphicData>
        </a:graphic>
      </p:graphicFrame>
      <p:sp>
        <p:nvSpPr>
          <p:cNvPr id="6" name="Content Placeholder 4"/>
          <p:cNvSpPr>
            <a:spLocks noGrp="1"/>
          </p:cNvSpPr>
          <p:nvPr>
            <p:ph idx="1"/>
          </p:nvPr>
        </p:nvSpPr>
        <p:spPr>
          <a:xfrm>
            <a:off x="467994" y="4603264"/>
            <a:ext cx="8229600" cy="5247389"/>
          </a:xfrm>
        </p:spPr>
        <p:txBody>
          <a:bodyPr/>
          <a:lstStyle/>
          <a:p>
            <a:pPr marL="0" indent="0">
              <a:buNone/>
            </a:pPr>
            <a:r>
              <a:rPr lang="en-ZA" sz="3000" dirty="0" smtClean="0"/>
              <a:t>Unit Percentages:</a:t>
            </a:r>
          </a:p>
          <a:p>
            <a:pPr marL="0" indent="0">
              <a:buNone/>
            </a:pPr>
            <a:r>
              <a:rPr lang="en-ZA" sz="3000" dirty="0" smtClean="0"/>
              <a:t>Length of river in a given Ecological Category divided by the total river length </a:t>
            </a:r>
            <a:r>
              <a:rPr lang="en-ZA" sz="3000" dirty="0"/>
              <a:t>in an IUA </a:t>
            </a:r>
            <a:r>
              <a:rPr lang="en-ZA" sz="3000" dirty="0" smtClean="0"/>
              <a:t>. </a:t>
            </a:r>
          </a:p>
        </p:txBody>
      </p:sp>
      <p:sp>
        <p:nvSpPr>
          <p:cNvPr id="7" name="Title 1"/>
          <p:cNvSpPr txBox="1">
            <a:spLocks/>
          </p:cNvSpPr>
          <p:nvPr/>
        </p:nvSpPr>
        <p:spPr>
          <a:xfrm>
            <a:off x="251520" y="1205069"/>
            <a:ext cx="8572500" cy="783771"/>
          </a:xfrm>
          <a:prstGeom prst="rect">
            <a:avLst/>
          </a:prstGeom>
        </p:spPr>
        <p:txBody>
          <a:bodyPr/>
          <a:lstStyle>
            <a:lvl1pPr algn="ctr" defTabSz="457200" rtl="0" eaLnBrk="0" fontAlgn="base" hangingPunct="0">
              <a:spcBef>
                <a:spcPct val="0"/>
              </a:spcBef>
              <a:spcAft>
                <a:spcPct val="0"/>
              </a:spcAft>
              <a:defRPr sz="4400" kern="1200">
                <a:solidFill>
                  <a:schemeClr val="bg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2800" b="1" dirty="0" smtClean="0">
                <a:solidFill>
                  <a:schemeClr val="tx1"/>
                </a:solidFill>
              </a:rPr>
              <a:t>Recommended Management Class Criteria Table</a:t>
            </a:r>
            <a:endParaRPr lang="en-GB" sz="2800" b="1" dirty="0">
              <a:solidFill>
                <a:schemeClr val="tx1"/>
              </a:solidFill>
            </a:endParaRPr>
          </a:p>
        </p:txBody>
      </p:sp>
    </p:spTree>
    <p:extLst>
      <p:ext uri="{BB962C8B-B14F-4D97-AF65-F5344CB8AC3E}">
        <p14:creationId xmlns:p14="http://schemas.microsoft.com/office/powerpoint/2010/main" val="1492059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2704</Words>
  <Application>Microsoft Office PowerPoint</Application>
  <PresentationFormat>On-screen Show (4:3)</PresentationFormat>
  <Paragraphs>1904</Paragraphs>
  <Slides>24</Slides>
  <Notes>9</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1_Office Theme</vt:lpstr>
      <vt:lpstr>2_Office Theme</vt:lpstr>
      <vt:lpstr>3_Office Theme</vt:lpstr>
      <vt:lpstr>PowerPoint Presentation</vt:lpstr>
      <vt:lpstr>PowerPoint Presentation</vt:lpstr>
      <vt:lpstr>PowerPoint Presentation</vt:lpstr>
      <vt:lpstr>Variable Scores &amp; Weights</vt:lpstr>
      <vt:lpstr>Visualisation of Variables Scores</vt:lpstr>
      <vt:lpstr>Overall Ranking (Two Rank Methods)</vt:lpstr>
      <vt:lpstr>Sensitivity analysis and synthesis of results</vt:lpstr>
      <vt:lpstr>Mvoti River Catchment</vt:lpstr>
      <vt:lpstr>Derivation of the Water Resource Class for each IUA</vt:lpstr>
      <vt:lpstr>Resulting IUA Management Classes for all scenarios</vt:lpstr>
      <vt:lpstr>Ecological Categories for all Scenarios</vt:lpstr>
      <vt:lpstr>Ecological Categories for proposed Scenarios</vt:lpstr>
      <vt:lpstr>PowerPoint Presentation</vt:lpstr>
      <vt:lpstr>Variable Scores &amp; Weights</vt:lpstr>
      <vt:lpstr>Visualisation of Variables Scores</vt:lpstr>
      <vt:lpstr>Overall Ranking (Two Rank Methods)</vt:lpstr>
      <vt:lpstr>Sensitivity analysis and synthesis of results</vt:lpstr>
      <vt:lpstr>uMkhomazi River - Selection</vt:lpstr>
      <vt:lpstr>Derivation of the Water Resource Class for each IUA</vt:lpstr>
      <vt:lpstr>Resulting IUA Management Classes for all scenarios</vt:lpstr>
      <vt:lpstr>Ecological Categories for top ranked scenario</vt:lpstr>
      <vt:lpstr>Ecological Categories for proposed Scenarios (1 of 2)</vt:lpstr>
      <vt:lpstr>Ecological Categories for proposed Scenarios (2 of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van Rooyen</dc:creator>
  <cp:lastModifiedBy>Pieter van Rooyen</cp:lastModifiedBy>
  <cp:revision>51</cp:revision>
  <dcterms:created xsi:type="dcterms:W3CDTF">2014-10-01T15:22:26Z</dcterms:created>
  <dcterms:modified xsi:type="dcterms:W3CDTF">2014-11-13T09:00:30Z</dcterms:modified>
</cp:coreProperties>
</file>